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Bold" panose="020B0604020202020204" charset="0"/>
      <p:regular r:id="rId13"/>
    </p:embeddedFont>
    <p:embeddedFont>
      <p:font typeface="Fira Sans" panose="020B0503050000020004" pitchFamily="34" charset="0"/>
      <p:regular r:id="rId14"/>
    </p:embeddedFont>
    <p:embeddedFont>
      <p:font typeface="Fira Sans Bold" panose="020B0803050000020004" charset="0"/>
      <p:regular r:id="rId15"/>
    </p:embeddedFont>
    <p:embeddedFont>
      <p:font typeface="Inconsolata Bold" pitchFamily="1" charset="0"/>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5" Type="http://schemas.openxmlformats.org/officeDocument/2006/relationships/hyperlink" Target="https://github.com/Kaustab2003/airfly"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sp>
        <p:nvSpPr>
          <p:cNvPr id="6" name="Freeform 6" descr="preencoded.png">
            <a:hlinkClick r:id="rId2" tooltip="https://gamma.app/?utm_source=made-with-gamma"/>
          </p:cNvPr>
          <p:cNvSpPr/>
          <p:nvPr/>
        </p:nvSpPr>
        <p:spPr>
          <a:xfrm>
            <a:off x="16049015" y="9686925"/>
            <a:ext cx="2153260" cy="514350"/>
          </a:xfrm>
          <a:custGeom>
            <a:avLst/>
            <a:gdLst/>
            <a:ahLst/>
            <a:cxnLst/>
            <a:rect l="l" t="t" r="r" b="b"/>
            <a:pathLst>
              <a:path w="2153260" h="514350">
                <a:moveTo>
                  <a:pt x="0" y="0"/>
                </a:moveTo>
                <a:lnTo>
                  <a:pt x="2153260" y="0"/>
                </a:lnTo>
                <a:lnTo>
                  <a:pt x="2153260" y="514350"/>
                </a:lnTo>
                <a:lnTo>
                  <a:pt x="0" y="514350"/>
                </a:lnTo>
                <a:lnTo>
                  <a:pt x="0" y="0"/>
                </a:lnTo>
                <a:close/>
              </a:path>
            </a:pathLst>
          </a:custGeom>
          <a:blipFill>
            <a:blip r:embed="rId3"/>
            <a:stretch>
              <a:fillRect/>
            </a:stretch>
          </a:blipFill>
        </p:spPr>
        <p:txBody>
          <a:bodyPr/>
          <a:lstStyle/>
          <a:p>
            <a:endParaRPr lang="en-IN"/>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992238" y="2763145"/>
            <a:ext cx="9445523" cy="2363391"/>
          </a:xfrm>
          <a:prstGeom prst="rect">
            <a:avLst/>
          </a:prstGeom>
        </p:spPr>
        <p:txBody>
          <a:bodyPr lIns="0" tIns="0" rIns="0" bIns="0" rtlCol="0" anchor="t">
            <a:spAutoFit/>
          </a:bodyPr>
          <a:lstStyle/>
          <a:p>
            <a:pPr algn="l">
              <a:lnSpc>
                <a:spcPts val="6062"/>
              </a:lnSpc>
            </a:pPr>
            <a:r>
              <a:rPr lang="en-US" sz="4800" b="1" dirty="0">
                <a:solidFill>
                  <a:srgbClr val="F94CAF"/>
                </a:solidFill>
                <a:latin typeface="Arimo Bold"/>
                <a:ea typeface="Arimo Bold"/>
                <a:cs typeface="Arimo Bold"/>
                <a:sym typeface="Arimo Bold"/>
              </a:rPr>
              <a:t>AirFly Insights: Data Visualization and Analysis of Airline Operations</a:t>
            </a:r>
          </a:p>
        </p:txBody>
      </p:sp>
      <p:sp>
        <p:nvSpPr>
          <p:cNvPr id="9" name="TextBox 9"/>
          <p:cNvSpPr txBox="1"/>
          <p:nvPr/>
        </p:nvSpPr>
        <p:spPr>
          <a:xfrm>
            <a:off x="992238" y="5422402"/>
            <a:ext cx="9445523" cy="1292662"/>
          </a:xfrm>
          <a:prstGeom prst="rect">
            <a:avLst/>
          </a:prstGeom>
        </p:spPr>
        <p:txBody>
          <a:bodyPr lIns="0" tIns="0" rIns="0" bIns="0" rtlCol="0" anchor="t">
            <a:spAutoFit/>
          </a:bodyPr>
          <a:lstStyle/>
          <a:p>
            <a:pPr algn="l"/>
            <a:r>
              <a:rPr lang="en-US" sz="2800" dirty="0">
                <a:solidFill>
                  <a:srgbClr val="DAD1E6"/>
                </a:solidFill>
                <a:latin typeface="Fira Sans"/>
                <a:ea typeface="Fira Sans"/>
                <a:cs typeface="Fira Sans"/>
                <a:sym typeface="Fira Sans"/>
              </a:rPr>
              <a:t>A comprehensive data-driven study analyzing airline delays, cancellations, routes, and operational performance using real-world U.S. aviation data.</a:t>
            </a:r>
          </a:p>
        </p:txBody>
      </p:sp>
      <p:sp>
        <p:nvSpPr>
          <p:cNvPr id="10" name="TextBox 10"/>
          <p:cNvSpPr txBox="1"/>
          <p:nvPr/>
        </p:nvSpPr>
        <p:spPr>
          <a:xfrm>
            <a:off x="992237" y="7137336"/>
            <a:ext cx="9445523" cy="335605"/>
          </a:xfrm>
          <a:prstGeom prst="rect">
            <a:avLst/>
          </a:prstGeom>
        </p:spPr>
        <p:txBody>
          <a:bodyPr lIns="0" tIns="0" rIns="0" bIns="0" rtlCol="0" anchor="t">
            <a:spAutoFit/>
          </a:bodyPr>
          <a:lstStyle/>
          <a:p>
            <a:pPr algn="l">
              <a:lnSpc>
                <a:spcPts val="2499"/>
              </a:lnSpc>
            </a:pPr>
            <a:r>
              <a:rPr lang="en-US" sz="2800" dirty="0">
                <a:solidFill>
                  <a:srgbClr val="DAD1E6"/>
                </a:solidFill>
                <a:latin typeface="Fira Sans"/>
                <a:ea typeface="Fira Sans"/>
                <a:cs typeface="Fira Sans"/>
                <a:sym typeface="Fira Sans"/>
              </a:rPr>
              <a:t>Presented by: </a:t>
            </a:r>
            <a:r>
              <a:rPr lang="en-US" sz="2800" b="1" dirty="0">
                <a:solidFill>
                  <a:srgbClr val="DAD1E6"/>
                </a:solidFill>
                <a:latin typeface="Fira Sans Bold"/>
                <a:ea typeface="Fira Sans Bold"/>
                <a:cs typeface="Fira Sans Bold"/>
                <a:sym typeface="Fira Sans Bold"/>
              </a:rPr>
              <a:t>Kaustab Das</a:t>
            </a:r>
          </a:p>
        </p:txBody>
      </p:sp>
      <p:sp>
        <p:nvSpPr>
          <p:cNvPr id="11" name="TextBox 11"/>
          <p:cNvSpPr txBox="1"/>
          <p:nvPr/>
        </p:nvSpPr>
        <p:spPr>
          <a:xfrm>
            <a:off x="992237" y="7923931"/>
            <a:ext cx="9445523" cy="335605"/>
          </a:xfrm>
          <a:prstGeom prst="rect">
            <a:avLst/>
          </a:prstGeom>
        </p:spPr>
        <p:txBody>
          <a:bodyPr lIns="0" tIns="0" rIns="0" bIns="0" rtlCol="0" anchor="t">
            <a:spAutoFit/>
          </a:bodyPr>
          <a:lstStyle/>
          <a:p>
            <a:pPr algn="l">
              <a:lnSpc>
                <a:spcPts val="2499"/>
              </a:lnSpc>
            </a:pPr>
            <a:r>
              <a:rPr lang="en-US" sz="2800" dirty="0">
                <a:solidFill>
                  <a:srgbClr val="DAD1E6"/>
                </a:solidFill>
                <a:latin typeface="Fira Sans"/>
                <a:ea typeface="Fira Sans"/>
                <a:cs typeface="Fira Sans"/>
                <a:sym typeface="Fira Sans"/>
              </a:rPr>
              <a:t>GitHub Repository: </a:t>
            </a:r>
            <a:r>
              <a:rPr lang="en-US" sz="2800" dirty="0">
                <a:solidFill>
                  <a:srgbClr val="DAD1E6"/>
                </a:solidFill>
                <a:latin typeface="Fira Sans"/>
                <a:ea typeface="Fira Sans"/>
                <a:cs typeface="Fira Sans"/>
                <a:sym typeface="Fira Sans"/>
                <a:hlinkClick r:id="rId5"/>
              </a:rPr>
              <a:t>Link</a:t>
            </a:r>
            <a:endParaRPr lang="en-US" sz="2800" dirty="0">
              <a:solidFill>
                <a:srgbClr val="DAD1E6"/>
              </a:solidFill>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sp>
        <p:nvSpPr>
          <p:cNvPr id="6" name="TextBox 6"/>
          <p:cNvSpPr txBox="1"/>
          <p:nvPr/>
        </p:nvSpPr>
        <p:spPr>
          <a:xfrm>
            <a:off x="969016" y="628059"/>
            <a:ext cx="16349958" cy="1440844"/>
          </a:xfrm>
          <a:prstGeom prst="rect">
            <a:avLst/>
          </a:prstGeom>
        </p:spPr>
        <p:txBody>
          <a:bodyPr lIns="0" tIns="0" rIns="0" bIns="0" rtlCol="0" anchor="t">
            <a:spAutoFit/>
          </a:bodyPr>
          <a:lstStyle/>
          <a:p>
            <a:pPr algn="l">
              <a:lnSpc>
                <a:spcPts val="5937"/>
              </a:lnSpc>
            </a:pPr>
            <a:r>
              <a:rPr lang="en-US" sz="4000" b="1" dirty="0">
                <a:solidFill>
                  <a:srgbClr val="F94CAF"/>
                </a:solidFill>
                <a:latin typeface="Arimo Bold"/>
                <a:ea typeface="Arimo Bold"/>
                <a:cs typeface="Arimo Bold"/>
                <a:sym typeface="Arimo Bold"/>
              </a:rPr>
              <a:t>Future Scope &amp; Conclusion: The Path Forward for Aviation Analytics</a:t>
            </a:r>
          </a:p>
        </p:txBody>
      </p:sp>
      <p:sp>
        <p:nvSpPr>
          <p:cNvPr id="7" name="TextBox 7"/>
          <p:cNvSpPr txBox="1"/>
          <p:nvPr/>
        </p:nvSpPr>
        <p:spPr>
          <a:xfrm>
            <a:off x="969016" y="2578741"/>
            <a:ext cx="16349958" cy="1125949"/>
          </a:xfrm>
          <a:prstGeom prst="rect">
            <a:avLst/>
          </a:prstGeom>
        </p:spPr>
        <p:txBody>
          <a:bodyPr lIns="0" tIns="0" rIns="0" bIns="0" rtlCol="0" anchor="t">
            <a:spAutoFit/>
          </a:bodyPr>
          <a:lstStyle/>
          <a:p>
            <a:pPr algn="l">
              <a:lnSpc>
                <a:spcPts val="3000"/>
              </a:lnSpc>
            </a:pPr>
            <a:r>
              <a:rPr lang="en-US" sz="2000" dirty="0">
                <a:solidFill>
                  <a:srgbClr val="DAD1E6"/>
                </a:solidFill>
                <a:latin typeface="Fira Sans"/>
                <a:ea typeface="Fira Sans"/>
                <a:cs typeface="Fira Sans"/>
                <a:sym typeface="Fira Sans"/>
              </a:rPr>
              <a:t>AirFly Insights demonstrates the profound potential of large-scale aviation data to be transformed into actionable operational intelligence. While U.S. air travel maintains high overall reliability, the analysis clearly highlights that nearly one in five flights faces delays, primarily driven by late aircraft availability, hub congestion, and peak-hour demand.</a:t>
            </a:r>
          </a:p>
        </p:txBody>
      </p:sp>
      <p:sp>
        <p:nvSpPr>
          <p:cNvPr id="8" name="TextBox 8"/>
          <p:cNvSpPr txBox="1"/>
          <p:nvPr/>
        </p:nvSpPr>
        <p:spPr>
          <a:xfrm>
            <a:off x="969016" y="4152309"/>
            <a:ext cx="6393809" cy="428002"/>
          </a:xfrm>
          <a:prstGeom prst="rect">
            <a:avLst/>
          </a:prstGeom>
        </p:spPr>
        <p:txBody>
          <a:bodyPr wrap="square" lIns="0" tIns="0" rIns="0" bIns="0" rtlCol="0" anchor="t">
            <a:spAutoFit/>
          </a:bodyPr>
          <a:lstStyle/>
          <a:p>
            <a:pPr algn="l">
              <a:lnSpc>
                <a:spcPts val="3562"/>
              </a:lnSpc>
            </a:pPr>
            <a:r>
              <a:rPr lang="en-US" sz="2800" b="1" dirty="0">
                <a:solidFill>
                  <a:srgbClr val="F94CAF"/>
                </a:solidFill>
                <a:latin typeface="Arimo Bold"/>
                <a:ea typeface="Arimo Bold"/>
                <a:cs typeface="Arimo Bold"/>
                <a:sym typeface="Arimo Bold"/>
              </a:rPr>
              <a:t>Future Enhancements Include:</a:t>
            </a:r>
          </a:p>
        </p:txBody>
      </p:sp>
      <p:grpSp>
        <p:nvGrpSpPr>
          <p:cNvPr id="9" name="Group 9"/>
          <p:cNvGrpSpPr/>
          <p:nvPr/>
        </p:nvGrpSpPr>
        <p:grpSpPr>
          <a:xfrm>
            <a:off x="969016" y="5007921"/>
            <a:ext cx="16349958" cy="3566217"/>
            <a:chOff x="0" y="0"/>
            <a:chExt cx="21799944" cy="4754956"/>
          </a:xfrm>
        </p:grpSpPr>
        <p:sp>
          <p:nvSpPr>
            <p:cNvPr id="10" name="Freeform 10"/>
            <p:cNvSpPr/>
            <p:nvPr/>
          </p:nvSpPr>
          <p:spPr>
            <a:xfrm>
              <a:off x="0" y="0"/>
              <a:ext cx="21800058" cy="4755007"/>
            </a:xfrm>
            <a:custGeom>
              <a:avLst/>
              <a:gdLst/>
              <a:ahLst/>
              <a:cxnLst/>
              <a:rect l="l" t="t" r="r" b="b"/>
              <a:pathLst>
                <a:path w="21800058" h="4755007">
                  <a:moveTo>
                    <a:pt x="0" y="48514"/>
                  </a:moveTo>
                  <a:cubicBezTo>
                    <a:pt x="0" y="21717"/>
                    <a:pt x="21717" y="0"/>
                    <a:pt x="48514" y="0"/>
                  </a:cubicBezTo>
                  <a:lnTo>
                    <a:pt x="21751544" y="0"/>
                  </a:lnTo>
                  <a:cubicBezTo>
                    <a:pt x="21778342" y="0"/>
                    <a:pt x="21800058" y="21717"/>
                    <a:pt x="21800058" y="48514"/>
                  </a:cubicBezTo>
                  <a:lnTo>
                    <a:pt x="21800058" y="4706493"/>
                  </a:lnTo>
                  <a:cubicBezTo>
                    <a:pt x="21800058" y="4733290"/>
                    <a:pt x="21778342" y="4755007"/>
                    <a:pt x="21751544" y="4755007"/>
                  </a:cubicBezTo>
                  <a:lnTo>
                    <a:pt x="48514" y="4755007"/>
                  </a:lnTo>
                  <a:cubicBezTo>
                    <a:pt x="21717" y="4755007"/>
                    <a:pt x="0" y="4733290"/>
                    <a:pt x="0" y="4706493"/>
                  </a:cubicBezTo>
                  <a:close/>
                </a:path>
              </a:pathLst>
            </a:custGeom>
            <a:solidFill>
              <a:srgbClr val="433550"/>
            </a:solidFill>
            <a:ln w="12700">
              <a:solidFill>
                <a:srgbClr val="000000"/>
              </a:solidFill>
            </a:ln>
          </p:spPr>
          <p:txBody>
            <a:bodyPr/>
            <a:lstStyle/>
            <a:p>
              <a:endParaRPr lang="en-IN"/>
            </a:p>
          </p:txBody>
        </p:sp>
      </p:grpSp>
      <p:grpSp>
        <p:nvGrpSpPr>
          <p:cNvPr id="11" name="Group 11"/>
          <p:cNvGrpSpPr/>
          <p:nvPr/>
        </p:nvGrpSpPr>
        <p:grpSpPr>
          <a:xfrm>
            <a:off x="969016" y="5007921"/>
            <a:ext cx="8174984" cy="1783109"/>
            <a:chOff x="0" y="0"/>
            <a:chExt cx="10899978" cy="2377478"/>
          </a:xfrm>
        </p:grpSpPr>
        <p:sp>
          <p:nvSpPr>
            <p:cNvPr id="12" name="Freeform 12"/>
            <p:cNvSpPr/>
            <p:nvPr/>
          </p:nvSpPr>
          <p:spPr>
            <a:xfrm>
              <a:off x="0" y="0"/>
              <a:ext cx="10900029" cy="2377567"/>
            </a:xfrm>
            <a:custGeom>
              <a:avLst/>
              <a:gdLst/>
              <a:ahLst/>
              <a:cxnLst/>
              <a:rect l="l" t="t" r="r" b="b"/>
              <a:pathLst>
                <a:path w="10900029" h="2377567">
                  <a:moveTo>
                    <a:pt x="0" y="48514"/>
                  </a:moveTo>
                  <a:cubicBezTo>
                    <a:pt x="0" y="21717"/>
                    <a:pt x="21717" y="0"/>
                    <a:pt x="48514" y="0"/>
                  </a:cubicBezTo>
                  <a:lnTo>
                    <a:pt x="10851515" y="0"/>
                  </a:lnTo>
                  <a:cubicBezTo>
                    <a:pt x="10878312" y="0"/>
                    <a:pt x="10900029" y="21717"/>
                    <a:pt x="10900029" y="48514"/>
                  </a:cubicBezTo>
                  <a:lnTo>
                    <a:pt x="10900029" y="2329053"/>
                  </a:lnTo>
                  <a:cubicBezTo>
                    <a:pt x="10900029" y="2355850"/>
                    <a:pt x="10878312" y="2377567"/>
                    <a:pt x="10851515" y="2377567"/>
                  </a:cubicBezTo>
                  <a:lnTo>
                    <a:pt x="48514" y="2377567"/>
                  </a:lnTo>
                  <a:cubicBezTo>
                    <a:pt x="21717" y="2377440"/>
                    <a:pt x="0" y="2355850"/>
                    <a:pt x="0" y="2329053"/>
                  </a:cubicBezTo>
                  <a:close/>
                </a:path>
              </a:pathLst>
            </a:custGeom>
            <a:solidFill>
              <a:srgbClr val="433550"/>
            </a:solidFill>
            <a:ln w="12700">
              <a:solidFill>
                <a:srgbClr val="000000"/>
              </a:solidFill>
            </a:ln>
          </p:spPr>
          <p:txBody>
            <a:bodyPr/>
            <a:lstStyle/>
            <a:p>
              <a:endParaRPr lang="en-IN"/>
            </a:p>
          </p:txBody>
        </p:sp>
      </p:grpSp>
      <p:sp>
        <p:nvSpPr>
          <p:cNvPr id="13" name="TextBox 13"/>
          <p:cNvSpPr txBox="1"/>
          <p:nvPr/>
        </p:nvSpPr>
        <p:spPr>
          <a:xfrm>
            <a:off x="1211161" y="5231015"/>
            <a:ext cx="4503839" cy="348300"/>
          </a:xfrm>
          <a:prstGeom prst="rect">
            <a:avLst/>
          </a:prstGeom>
        </p:spPr>
        <p:txBody>
          <a:bodyPr wrap="square" lIns="0" tIns="0" rIns="0" bIns="0" rtlCol="0" anchor="t">
            <a:spAutoFit/>
          </a:bodyPr>
          <a:lstStyle/>
          <a:p>
            <a:pPr algn="l">
              <a:lnSpc>
                <a:spcPts val="2937"/>
              </a:lnSpc>
            </a:pPr>
            <a:r>
              <a:rPr lang="en-US" sz="2400" b="1" dirty="0">
                <a:solidFill>
                  <a:srgbClr val="DAD1E6"/>
                </a:solidFill>
                <a:latin typeface="Arimo Bold"/>
                <a:ea typeface="Arimo Bold"/>
                <a:cs typeface="Arimo Bold"/>
                <a:sym typeface="Arimo Bold"/>
              </a:rPr>
              <a:t>AI-Powered Prediction</a:t>
            </a:r>
          </a:p>
        </p:txBody>
      </p:sp>
      <p:sp>
        <p:nvSpPr>
          <p:cNvPr id="14" name="TextBox 14"/>
          <p:cNvSpPr txBox="1"/>
          <p:nvPr/>
        </p:nvSpPr>
        <p:spPr>
          <a:xfrm>
            <a:off x="1211161" y="5688063"/>
            <a:ext cx="7327259" cy="741229"/>
          </a:xfrm>
          <a:prstGeom prst="rect">
            <a:avLst/>
          </a:prstGeom>
        </p:spPr>
        <p:txBody>
          <a:bodyPr lIns="0" tIns="0" rIns="0" bIns="0" rtlCol="0" anchor="t">
            <a:spAutoFit/>
          </a:bodyPr>
          <a:lstStyle/>
          <a:p>
            <a:pPr algn="l">
              <a:lnSpc>
                <a:spcPts val="3000"/>
              </a:lnSpc>
            </a:pPr>
            <a:r>
              <a:rPr lang="en-US" sz="2000" dirty="0">
                <a:solidFill>
                  <a:srgbClr val="DAD1E6"/>
                </a:solidFill>
                <a:latin typeface="Fira Sans"/>
                <a:ea typeface="Fira Sans"/>
                <a:cs typeface="Fira Sans"/>
                <a:sym typeface="Fira Sans"/>
              </a:rPr>
              <a:t>Integrating machine learning models for advanced delay prediction and operational forecasting.</a:t>
            </a:r>
          </a:p>
        </p:txBody>
      </p:sp>
      <p:grpSp>
        <p:nvGrpSpPr>
          <p:cNvPr id="15" name="Group 15"/>
          <p:cNvGrpSpPr/>
          <p:nvPr/>
        </p:nvGrpSpPr>
        <p:grpSpPr>
          <a:xfrm>
            <a:off x="9144000" y="5007921"/>
            <a:ext cx="8174984" cy="1783109"/>
            <a:chOff x="0" y="0"/>
            <a:chExt cx="10899978" cy="2377478"/>
          </a:xfrm>
        </p:grpSpPr>
        <p:sp>
          <p:nvSpPr>
            <p:cNvPr id="16" name="Freeform 16"/>
            <p:cNvSpPr/>
            <p:nvPr/>
          </p:nvSpPr>
          <p:spPr>
            <a:xfrm>
              <a:off x="0" y="0"/>
              <a:ext cx="10900029" cy="2377440"/>
            </a:xfrm>
            <a:custGeom>
              <a:avLst/>
              <a:gdLst/>
              <a:ahLst/>
              <a:cxnLst/>
              <a:rect l="l" t="t" r="r" b="b"/>
              <a:pathLst>
                <a:path w="10900029" h="2377440">
                  <a:moveTo>
                    <a:pt x="0" y="0"/>
                  </a:moveTo>
                  <a:lnTo>
                    <a:pt x="10900029" y="0"/>
                  </a:lnTo>
                  <a:lnTo>
                    <a:pt x="10900029" y="2377440"/>
                  </a:lnTo>
                  <a:lnTo>
                    <a:pt x="0" y="2377440"/>
                  </a:lnTo>
                  <a:close/>
                </a:path>
              </a:pathLst>
            </a:custGeom>
            <a:solidFill>
              <a:srgbClr val="433550"/>
            </a:solidFill>
            <a:ln w="12700">
              <a:solidFill>
                <a:srgbClr val="000000"/>
              </a:solidFill>
            </a:ln>
          </p:spPr>
          <p:txBody>
            <a:bodyPr/>
            <a:lstStyle/>
            <a:p>
              <a:endParaRPr lang="en-IN"/>
            </a:p>
          </p:txBody>
        </p:sp>
      </p:grpSp>
      <p:grpSp>
        <p:nvGrpSpPr>
          <p:cNvPr id="17" name="Group 17"/>
          <p:cNvGrpSpPr/>
          <p:nvPr/>
        </p:nvGrpSpPr>
        <p:grpSpPr>
          <a:xfrm>
            <a:off x="9144000" y="5007921"/>
            <a:ext cx="28575" cy="1783109"/>
            <a:chOff x="0" y="0"/>
            <a:chExt cx="38100" cy="2377478"/>
          </a:xfrm>
        </p:grpSpPr>
        <p:sp>
          <p:nvSpPr>
            <p:cNvPr id="18" name="Freeform 18"/>
            <p:cNvSpPr/>
            <p:nvPr/>
          </p:nvSpPr>
          <p:spPr>
            <a:xfrm>
              <a:off x="0" y="0"/>
              <a:ext cx="38100" cy="2377440"/>
            </a:xfrm>
            <a:custGeom>
              <a:avLst/>
              <a:gdLst/>
              <a:ahLst/>
              <a:cxnLst/>
              <a:rect l="l" t="t" r="r" b="b"/>
              <a:pathLst>
                <a:path w="38100" h="2377440">
                  <a:moveTo>
                    <a:pt x="0" y="19050"/>
                  </a:moveTo>
                  <a:cubicBezTo>
                    <a:pt x="0" y="8509"/>
                    <a:pt x="8509" y="0"/>
                    <a:pt x="19050" y="0"/>
                  </a:cubicBezTo>
                  <a:cubicBezTo>
                    <a:pt x="29591" y="0"/>
                    <a:pt x="38100" y="8509"/>
                    <a:pt x="38100" y="19050"/>
                  </a:cubicBezTo>
                  <a:lnTo>
                    <a:pt x="38100" y="2358390"/>
                  </a:lnTo>
                  <a:cubicBezTo>
                    <a:pt x="38100" y="2368931"/>
                    <a:pt x="29591" y="2377440"/>
                    <a:pt x="19050" y="2377440"/>
                  </a:cubicBezTo>
                  <a:cubicBezTo>
                    <a:pt x="8509" y="2377440"/>
                    <a:pt x="0" y="2368931"/>
                    <a:pt x="0" y="2358390"/>
                  </a:cubicBezTo>
                  <a:close/>
                </a:path>
              </a:pathLst>
            </a:custGeom>
            <a:solidFill>
              <a:srgbClr val="5C4E69"/>
            </a:solidFill>
            <a:ln w="12700">
              <a:solidFill>
                <a:srgbClr val="000000"/>
              </a:solidFill>
            </a:ln>
          </p:spPr>
          <p:txBody>
            <a:bodyPr/>
            <a:lstStyle/>
            <a:p>
              <a:endParaRPr lang="en-IN"/>
            </a:p>
          </p:txBody>
        </p:sp>
      </p:grpSp>
      <p:sp>
        <p:nvSpPr>
          <p:cNvPr id="19" name="TextBox 19"/>
          <p:cNvSpPr txBox="1"/>
          <p:nvPr/>
        </p:nvSpPr>
        <p:spPr>
          <a:xfrm>
            <a:off x="9749580" y="5231016"/>
            <a:ext cx="3935311" cy="348942"/>
          </a:xfrm>
          <a:prstGeom prst="rect">
            <a:avLst/>
          </a:prstGeom>
        </p:spPr>
        <p:txBody>
          <a:bodyPr lIns="0" tIns="0" rIns="0" bIns="0" rtlCol="0" anchor="t">
            <a:spAutoFit/>
          </a:bodyPr>
          <a:lstStyle/>
          <a:p>
            <a:pPr algn="l">
              <a:lnSpc>
                <a:spcPts val="2937"/>
              </a:lnSpc>
            </a:pPr>
            <a:r>
              <a:rPr lang="en-US" sz="2400" b="1" dirty="0">
                <a:solidFill>
                  <a:srgbClr val="DAD1E6"/>
                </a:solidFill>
                <a:latin typeface="Arimo Bold"/>
                <a:ea typeface="Arimo Bold"/>
                <a:cs typeface="Arimo Bold"/>
                <a:sym typeface="Arimo Bold"/>
              </a:rPr>
              <a:t>Real-Time Data Integration</a:t>
            </a:r>
          </a:p>
        </p:txBody>
      </p:sp>
      <p:sp>
        <p:nvSpPr>
          <p:cNvPr id="20" name="TextBox 20"/>
          <p:cNvSpPr txBox="1"/>
          <p:nvPr/>
        </p:nvSpPr>
        <p:spPr>
          <a:xfrm>
            <a:off x="9749580" y="5688063"/>
            <a:ext cx="7327259" cy="741229"/>
          </a:xfrm>
          <a:prstGeom prst="rect">
            <a:avLst/>
          </a:prstGeom>
        </p:spPr>
        <p:txBody>
          <a:bodyPr lIns="0" tIns="0" rIns="0" bIns="0" rtlCol="0" anchor="t">
            <a:spAutoFit/>
          </a:bodyPr>
          <a:lstStyle/>
          <a:p>
            <a:pPr algn="l">
              <a:lnSpc>
                <a:spcPts val="3000"/>
              </a:lnSpc>
            </a:pPr>
            <a:r>
              <a:rPr lang="en-US" sz="2000" dirty="0">
                <a:solidFill>
                  <a:srgbClr val="DAD1E6"/>
                </a:solidFill>
                <a:latin typeface="Fira Sans"/>
                <a:ea typeface="Fira Sans"/>
                <a:cs typeface="Fira Sans"/>
                <a:sym typeface="Fira Sans"/>
              </a:rPr>
              <a:t>Incorporating live flight and weather data streams for dynamic insights.</a:t>
            </a:r>
          </a:p>
        </p:txBody>
      </p:sp>
      <p:grpSp>
        <p:nvGrpSpPr>
          <p:cNvPr id="21" name="Group 21"/>
          <p:cNvGrpSpPr/>
          <p:nvPr/>
        </p:nvGrpSpPr>
        <p:grpSpPr>
          <a:xfrm>
            <a:off x="8826998" y="5582317"/>
            <a:ext cx="634155" cy="634155"/>
            <a:chOff x="0" y="0"/>
            <a:chExt cx="845541" cy="845541"/>
          </a:xfrm>
        </p:grpSpPr>
        <p:sp>
          <p:nvSpPr>
            <p:cNvPr id="22" name="Freeform 22"/>
            <p:cNvSpPr/>
            <p:nvPr/>
          </p:nvSpPr>
          <p:spPr>
            <a:xfrm>
              <a:off x="19050" y="19050"/>
              <a:ext cx="807466" cy="807466"/>
            </a:xfrm>
            <a:custGeom>
              <a:avLst/>
              <a:gdLst/>
              <a:ahLst/>
              <a:cxnLst/>
              <a:rect l="l" t="t" r="r" b="b"/>
              <a:pathLst>
                <a:path w="807466" h="807466">
                  <a:moveTo>
                    <a:pt x="0" y="48514"/>
                  </a:moveTo>
                  <a:cubicBezTo>
                    <a:pt x="0" y="21717"/>
                    <a:pt x="21717" y="0"/>
                    <a:pt x="48514" y="0"/>
                  </a:cubicBezTo>
                  <a:lnTo>
                    <a:pt x="758952" y="0"/>
                  </a:lnTo>
                  <a:cubicBezTo>
                    <a:pt x="785749" y="0"/>
                    <a:pt x="807466" y="21717"/>
                    <a:pt x="807466" y="48514"/>
                  </a:cubicBezTo>
                  <a:lnTo>
                    <a:pt x="807466" y="758952"/>
                  </a:lnTo>
                  <a:cubicBezTo>
                    <a:pt x="807466" y="785749"/>
                    <a:pt x="785749" y="807466"/>
                    <a:pt x="758952" y="807466"/>
                  </a:cubicBezTo>
                  <a:lnTo>
                    <a:pt x="48514" y="807466"/>
                  </a:lnTo>
                  <a:cubicBezTo>
                    <a:pt x="21717" y="807466"/>
                    <a:pt x="0" y="785749"/>
                    <a:pt x="0" y="758952"/>
                  </a:cubicBezTo>
                  <a:close/>
                </a:path>
              </a:pathLst>
            </a:custGeom>
            <a:solidFill>
              <a:srgbClr val="241631"/>
            </a:solidFill>
            <a:ln w="12700">
              <a:solidFill>
                <a:srgbClr val="000000"/>
              </a:solidFill>
            </a:ln>
          </p:spPr>
          <p:txBody>
            <a:bodyPr/>
            <a:lstStyle/>
            <a:p>
              <a:endParaRPr lang="en-IN"/>
            </a:p>
          </p:txBody>
        </p:sp>
        <p:sp>
          <p:nvSpPr>
            <p:cNvPr id="23" name="Freeform 23"/>
            <p:cNvSpPr/>
            <p:nvPr/>
          </p:nvSpPr>
          <p:spPr>
            <a:xfrm>
              <a:off x="0" y="0"/>
              <a:ext cx="845566" cy="845566"/>
            </a:xfrm>
            <a:custGeom>
              <a:avLst/>
              <a:gdLst/>
              <a:ahLst/>
              <a:cxnLst/>
              <a:rect l="l" t="t" r="r" b="b"/>
              <a:pathLst>
                <a:path w="845566" h="845566">
                  <a:moveTo>
                    <a:pt x="0" y="67564"/>
                  </a:moveTo>
                  <a:cubicBezTo>
                    <a:pt x="0" y="30226"/>
                    <a:pt x="30226" y="0"/>
                    <a:pt x="67564" y="0"/>
                  </a:cubicBezTo>
                  <a:lnTo>
                    <a:pt x="778002" y="0"/>
                  </a:lnTo>
                  <a:lnTo>
                    <a:pt x="778002" y="19050"/>
                  </a:lnTo>
                  <a:lnTo>
                    <a:pt x="778002" y="0"/>
                  </a:lnTo>
                  <a:cubicBezTo>
                    <a:pt x="815340" y="0"/>
                    <a:pt x="845566" y="30226"/>
                    <a:pt x="845566" y="67564"/>
                  </a:cubicBezTo>
                  <a:lnTo>
                    <a:pt x="826516" y="67564"/>
                  </a:lnTo>
                  <a:lnTo>
                    <a:pt x="845566" y="67564"/>
                  </a:lnTo>
                  <a:lnTo>
                    <a:pt x="845566" y="778002"/>
                  </a:lnTo>
                  <a:lnTo>
                    <a:pt x="826516" y="778002"/>
                  </a:lnTo>
                  <a:lnTo>
                    <a:pt x="845566" y="778002"/>
                  </a:lnTo>
                  <a:cubicBezTo>
                    <a:pt x="845566" y="815340"/>
                    <a:pt x="815340" y="845566"/>
                    <a:pt x="778002" y="845566"/>
                  </a:cubicBezTo>
                  <a:lnTo>
                    <a:pt x="778002" y="826516"/>
                  </a:lnTo>
                  <a:lnTo>
                    <a:pt x="778002" y="845566"/>
                  </a:lnTo>
                  <a:lnTo>
                    <a:pt x="67564" y="845566"/>
                  </a:lnTo>
                  <a:lnTo>
                    <a:pt x="67564" y="826516"/>
                  </a:lnTo>
                  <a:lnTo>
                    <a:pt x="67564" y="845566"/>
                  </a:lnTo>
                  <a:cubicBezTo>
                    <a:pt x="30226" y="845566"/>
                    <a:pt x="0" y="815340"/>
                    <a:pt x="0" y="778002"/>
                  </a:cubicBezTo>
                  <a:lnTo>
                    <a:pt x="0" y="67564"/>
                  </a:lnTo>
                  <a:lnTo>
                    <a:pt x="19050" y="67564"/>
                  </a:lnTo>
                  <a:lnTo>
                    <a:pt x="0" y="67564"/>
                  </a:lnTo>
                  <a:moveTo>
                    <a:pt x="38100" y="67564"/>
                  </a:moveTo>
                  <a:lnTo>
                    <a:pt x="38100" y="778002"/>
                  </a:lnTo>
                  <a:lnTo>
                    <a:pt x="19050" y="778002"/>
                  </a:lnTo>
                  <a:lnTo>
                    <a:pt x="38100" y="778002"/>
                  </a:lnTo>
                  <a:cubicBezTo>
                    <a:pt x="38100" y="794258"/>
                    <a:pt x="51308" y="807466"/>
                    <a:pt x="67564" y="807466"/>
                  </a:cubicBezTo>
                  <a:lnTo>
                    <a:pt x="778002" y="807466"/>
                  </a:lnTo>
                  <a:cubicBezTo>
                    <a:pt x="794258" y="807466"/>
                    <a:pt x="807466" y="794258"/>
                    <a:pt x="807466" y="778002"/>
                  </a:cubicBezTo>
                  <a:lnTo>
                    <a:pt x="807466" y="67564"/>
                  </a:lnTo>
                  <a:cubicBezTo>
                    <a:pt x="807466" y="51308"/>
                    <a:pt x="794258" y="38100"/>
                    <a:pt x="778002" y="38100"/>
                  </a:cubicBezTo>
                  <a:lnTo>
                    <a:pt x="67564" y="38100"/>
                  </a:lnTo>
                  <a:lnTo>
                    <a:pt x="67564" y="19050"/>
                  </a:lnTo>
                  <a:lnTo>
                    <a:pt x="67564" y="38100"/>
                  </a:lnTo>
                  <a:cubicBezTo>
                    <a:pt x="51308" y="38100"/>
                    <a:pt x="38100" y="51308"/>
                    <a:pt x="38100" y="67564"/>
                  </a:cubicBezTo>
                  <a:close/>
                </a:path>
              </a:pathLst>
            </a:custGeom>
            <a:solidFill>
              <a:srgbClr val="5C4E69"/>
            </a:solidFill>
            <a:ln w="12700">
              <a:solidFill>
                <a:srgbClr val="000000"/>
              </a:solidFill>
            </a:ln>
          </p:spPr>
          <p:txBody>
            <a:bodyPr/>
            <a:lstStyle/>
            <a:p>
              <a:endParaRPr lang="en-IN"/>
            </a:p>
          </p:txBody>
        </p:sp>
      </p:grpSp>
      <p:sp>
        <p:nvSpPr>
          <p:cNvPr id="24" name="Freeform 24" descr="preencoded.png"/>
          <p:cNvSpPr/>
          <p:nvPr/>
        </p:nvSpPr>
        <p:spPr>
          <a:xfrm>
            <a:off x="8992638" y="5747966"/>
            <a:ext cx="302714" cy="302714"/>
          </a:xfrm>
          <a:custGeom>
            <a:avLst/>
            <a:gdLst/>
            <a:ahLst/>
            <a:cxnLst/>
            <a:rect l="l" t="t" r="r" b="b"/>
            <a:pathLst>
              <a:path w="302714" h="302714">
                <a:moveTo>
                  <a:pt x="0" y="0"/>
                </a:moveTo>
                <a:lnTo>
                  <a:pt x="302714" y="0"/>
                </a:lnTo>
                <a:lnTo>
                  <a:pt x="302714" y="302714"/>
                </a:lnTo>
                <a:lnTo>
                  <a:pt x="0" y="302714"/>
                </a:lnTo>
                <a:lnTo>
                  <a:pt x="0" y="0"/>
                </a:lnTo>
                <a:close/>
              </a:path>
            </a:pathLst>
          </a:custGeom>
          <a:blipFill>
            <a:blip r:embed="rId2">
              <a:extLst>
                <a:ext uri="{96DAC541-7B7A-43D3-8B79-37D633B846F1}">
                  <asvg:svgBlip xmlns:asvg="http://schemas.microsoft.com/office/drawing/2016/SVG/main" r:embed="rId3"/>
                </a:ext>
              </a:extLst>
            </a:blip>
            <a:stretch>
              <a:fillRect t="-1563" b="-1560"/>
            </a:stretch>
          </a:blipFill>
        </p:spPr>
        <p:txBody>
          <a:bodyPr/>
          <a:lstStyle/>
          <a:p>
            <a:endParaRPr lang="en-IN"/>
          </a:p>
        </p:txBody>
      </p:sp>
      <p:grpSp>
        <p:nvGrpSpPr>
          <p:cNvPr id="25" name="Group 25"/>
          <p:cNvGrpSpPr/>
          <p:nvPr/>
        </p:nvGrpSpPr>
        <p:grpSpPr>
          <a:xfrm>
            <a:off x="969016" y="6791030"/>
            <a:ext cx="8174984" cy="1783109"/>
            <a:chOff x="0" y="0"/>
            <a:chExt cx="10899978" cy="2377478"/>
          </a:xfrm>
        </p:grpSpPr>
        <p:sp>
          <p:nvSpPr>
            <p:cNvPr id="26" name="Freeform 26"/>
            <p:cNvSpPr/>
            <p:nvPr/>
          </p:nvSpPr>
          <p:spPr>
            <a:xfrm>
              <a:off x="0" y="0"/>
              <a:ext cx="10900029" cy="2377440"/>
            </a:xfrm>
            <a:custGeom>
              <a:avLst/>
              <a:gdLst/>
              <a:ahLst/>
              <a:cxnLst/>
              <a:rect l="l" t="t" r="r" b="b"/>
              <a:pathLst>
                <a:path w="10900029" h="2377440">
                  <a:moveTo>
                    <a:pt x="0" y="0"/>
                  </a:moveTo>
                  <a:lnTo>
                    <a:pt x="10900029" y="0"/>
                  </a:lnTo>
                  <a:lnTo>
                    <a:pt x="10900029" y="2377440"/>
                  </a:lnTo>
                  <a:lnTo>
                    <a:pt x="0" y="2377440"/>
                  </a:lnTo>
                  <a:close/>
                </a:path>
              </a:pathLst>
            </a:custGeom>
            <a:solidFill>
              <a:srgbClr val="433550"/>
            </a:solidFill>
            <a:ln w="12700">
              <a:solidFill>
                <a:srgbClr val="000000"/>
              </a:solidFill>
            </a:ln>
          </p:spPr>
          <p:txBody>
            <a:bodyPr/>
            <a:lstStyle/>
            <a:p>
              <a:endParaRPr lang="en-IN"/>
            </a:p>
          </p:txBody>
        </p:sp>
      </p:grpSp>
      <p:grpSp>
        <p:nvGrpSpPr>
          <p:cNvPr id="27" name="Group 27"/>
          <p:cNvGrpSpPr/>
          <p:nvPr/>
        </p:nvGrpSpPr>
        <p:grpSpPr>
          <a:xfrm>
            <a:off x="969016" y="6791030"/>
            <a:ext cx="8174984" cy="28575"/>
            <a:chOff x="0" y="0"/>
            <a:chExt cx="10899978" cy="38100"/>
          </a:xfrm>
        </p:grpSpPr>
        <p:sp>
          <p:nvSpPr>
            <p:cNvPr id="28" name="Freeform 28"/>
            <p:cNvSpPr/>
            <p:nvPr/>
          </p:nvSpPr>
          <p:spPr>
            <a:xfrm>
              <a:off x="0" y="0"/>
              <a:ext cx="10900029" cy="38100"/>
            </a:xfrm>
            <a:custGeom>
              <a:avLst/>
              <a:gdLst/>
              <a:ahLst/>
              <a:cxnLst/>
              <a:rect l="l" t="t" r="r" b="b"/>
              <a:pathLst>
                <a:path w="10900029" h="38100">
                  <a:moveTo>
                    <a:pt x="0" y="19050"/>
                  </a:moveTo>
                  <a:cubicBezTo>
                    <a:pt x="0" y="8509"/>
                    <a:pt x="8509" y="0"/>
                    <a:pt x="19050" y="0"/>
                  </a:cubicBezTo>
                  <a:lnTo>
                    <a:pt x="10880979" y="0"/>
                  </a:lnTo>
                  <a:cubicBezTo>
                    <a:pt x="10891520" y="0"/>
                    <a:pt x="10900029" y="8509"/>
                    <a:pt x="10900029" y="19050"/>
                  </a:cubicBezTo>
                  <a:cubicBezTo>
                    <a:pt x="10900029" y="29591"/>
                    <a:pt x="10891520" y="38100"/>
                    <a:pt x="10880979" y="38100"/>
                  </a:cubicBezTo>
                  <a:lnTo>
                    <a:pt x="19050" y="38100"/>
                  </a:lnTo>
                  <a:cubicBezTo>
                    <a:pt x="8509" y="38100"/>
                    <a:pt x="0" y="29591"/>
                    <a:pt x="0" y="19050"/>
                  </a:cubicBezTo>
                  <a:close/>
                </a:path>
              </a:pathLst>
            </a:custGeom>
            <a:solidFill>
              <a:srgbClr val="5C4E69"/>
            </a:solidFill>
            <a:ln w="12700">
              <a:solidFill>
                <a:srgbClr val="000000"/>
              </a:solidFill>
            </a:ln>
          </p:spPr>
          <p:txBody>
            <a:bodyPr/>
            <a:lstStyle/>
            <a:p>
              <a:endParaRPr lang="en-IN"/>
            </a:p>
          </p:txBody>
        </p:sp>
      </p:grpSp>
      <p:sp>
        <p:nvSpPr>
          <p:cNvPr id="29" name="TextBox 29"/>
          <p:cNvSpPr txBox="1"/>
          <p:nvPr/>
        </p:nvSpPr>
        <p:spPr>
          <a:xfrm>
            <a:off x="1211161" y="7014124"/>
            <a:ext cx="5265839" cy="348300"/>
          </a:xfrm>
          <a:prstGeom prst="rect">
            <a:avLst/>
          </a:prstGeom>
        </p:spPr>
        <p:txBody>
          <a:bodyPr wrap="square" lIns="0" tIns="0" rIns="0" bIns="0" rtlCol="0" anchor="t">
            <a:spAutoFit/>
          </a:bodyPr>
          <a:lstStyle/>
          <a:p>
            <a:pPr algn="l">
              <a:lnSpc>
                <a:spcPts val="2937"/>
              </a:lnSpc>
            </a:pPr>
            <a:r>
              <a:rPr lang="en-US" sz="2400" b="1" dirty="0">
                <a:solidFill>
                  <a:srgbClr val="DAD1E6"/>
                </a:solidFill>
                <a:latin typeface="Arimo Bold"/>
                <a:ea typeface="Arimo Bold"/>
                <a:cs typeface="Arimo Bold"/>
                <a:sym typeface="Arimo Bold"/>
              </a:rPr>
              <a:t>Interactive Dashboards</a:t>
            </a:r>
          </a:p>
        </p:txBody>
      </p:sp>
      <p:sp>
        <p:nvSpPr>
          <p:cNvPr id="30" name="TextBox 30"/>
          <p:cNvSpPr txBox="1"/>
          <p:nvPr/>
        </p:nvSpPr>
        <p:spPr>
          <a:xfrm>
            <a:off x="1211161" y="7471172"/>
            <a:ext cx="7327259" cy="741229"/>
          </a:xfrm>
          <a:prstGeom prst="rect">
            <a:avLst/>
          </a:prstGeom>
        </p:spPr>
        <p:txBody>
          <a:bodyPr lIns="0" tIns="0" rIns="0" bIns="0" rtlCol="0" anchor="t">
            <a:spAutoFit/>
          </a:bodyPr>
          <a:lstStyle/>
          <a:p>
            <a:pPr algn="l">
              <a:lnSpc>
                <a:spcPts val="3000"/>
              </a:lnSpc>
            </a:pPr>
            <a:r>
              <a:rPr lang="en-US" sz="2000" dirty="0">
                <a:solidFill>
                  <a:srgbClr val="DAD1E6"/>
                </a:solidFill>
                <a:latin typeface="Fira Sans"/>
                <a:ea typeface="Fira Sans"/>
                <a:cs typeface="Fira Sans"/>
                <a:sym typeface="Fira Sans"/>
              </a:rPr>
              <a:t>Expanding user-friendly, interactive dashboards for deeper exploration.</a:t>
            </a:r>
          </a:p>
        </p:txBody>
      </p:sp>
      <p:grpSp>
        <p:nvGrpSpPr>
          <p:cNvPr id="31" name="Group 31"/>
          <p:cNvGrpSpPr/>
          <p:nvPr/>
        </p:nvGrpSpPr>
        <p:grpSpPr>
          <a:xfrm>
            <a:off x="9144000" y="6791030"/>
            <a:ext cx="8174984" cy="1783109"/>
            <a:chOff x="0" y="0"/>
            <a:chExt cx="10899978" cy="2377478"/>
          </a:xfrm>
        </p:grpSpPr>
        <p:sp>
          <p:nvSpPr>
            <p:cNvPr id="32" name="Freeform 32"/>
            <p:cNvSpPr/>
            <p:nvPr/>
          </p:nvSpPr>
          <p:spPr>
            <a:xfrm>
              <a:off x="0" y="0"/>
              <a:ext cx="10900029" cy="2377440"/>
            </a:xfrm>
            <a:custGeom>
              <a:avLst/>
              <a:gdLst/>
              <a:ahLst/>
              <a:cxnLst/>
              <a:rect l="l" t="t" r="r" b="b"/>
              <a:pathLst>
                <a:path w="10900029" h="2377440">
                  <a:moveTo>
                    <a:pt x="0" y="0"/>
                  </a:moveTo>
                  <a:lnTo>
                    <a:pt x="10900029" y="0"/>
                  </a:lnTo>
                  <a:lnTo>
                    <a:pt x="10900029" y="2377440"/>
                  </a:lnTo>
                  <a:lnTo>
                    <a:pt x="0" y="2377440"/>
                  </a:lnTo>
                  <a:close/>
                </a:path>
              </a:pathLst>
            </a:custGeom>
            <a:solidFill>
              <a:srgbClr val="433550"/>
            </a:solidFill>
            <a:ln w="12700">
              <a:solidFill>
                <a:srgbClr val="000000"/>
              </a:solidFill>
            </a:ln>
          </p:spPr>
          <p:txBody>
            <a:bodyPr/>
            <a:lstStyle/>
            <a:p>
              <a:endParaRPr lang="en-IN"/>
            </a:p>
          </p:txBody>
        </p:sp>
      </p:grpSp>
      <p:grpSp>
        <p:nvGrpSpPr>
          <p:cNvPr id="33" name="Group 33"/>
          <p:cNvGrpSpPr/>
          <p:nvPr/>
        </p:nvGrpSpPr>
        <p:grpSpPr>
          <a:xfrm>
            <a:off x="9144000" y="6791030"/>
            <a:ext cx="28575" cy="1783109"/>
            <a:chOff x="0" y="0"/>
            <a:chExt cx="38100" cy="2377478"/>
          </a:xfrm>
        </p:grpSpPr>
        <p:sp>
          <p:nvSpPr>
            <p:cNvPr id="34" name="Freeform 34"/>
            <p:cNvSpPr/>
            <p:nvPr/>
          </p:nvSpPr>
          <p:spPr>
            <a:xfrm>
              <a:off x="0" y="0"/>
              <a:ext cx="38100" cy="2377440"/>
            </a:xfrm>
            <a:custGeom>
              <a:avLst/>
              <a:gdLst/>
              <a:ahLst/>
              <a:cxnLst/>
              <a:rect l="l" t="t" r="r" b="b"/>
              <a:pathLst>
                <a:path w="38100" h="2377440">
                  <a:moveTo>
                    <a:pt x="0" y="19050"/>
                  </a:moveTo>
                  <a:cubicBezTo>
                    <a:pt x="0" y="8509"/>
                    <a:pt x="8509" y="0"/>
                    <a:pt x="19050" y="0"/>
                  </a:cubicBezTo>
                  <a:cubicBezTo>
                    <a:pt x="29591" y="0"/>
                    <a:pt x="38100" y="8509"/>
                    <a:pt x="38100" y="19050"/>
                  </a:cubicBezTo>
                  <a:lnTo>
                    <a:pt x="38100" y="2358390"/>
                  </a:lnTo>
                  <a:cubicBezTo>
                    <a:pt x="38100" y="2368931"/>
                    <a:pt x="29591" y="2377440"/>
                    <a:pt x="19050" y="2377440"/>
                  </a:cubicBezTo>
                  <a:cubicBezTo>
                    <a:pt x="8509" y="2377440"/>
                    <a:pt x="0" y="2368931"/>
                    <a:pt x="0" y="2358390"/>
                  </a:cubicBezTo>
                  <a:close/>
                </a:path>
              </a:pathLst>
            </a:custGeom>
            <a:solidFill>
              <a:srgbClr val="5C4E69"/>
            </a:solidFill>
            <a:ln w="12700">
              <a:solidFill>
                <a:srgbClr val="000000"/>
              </a:solidFill>
            </a:ln>
          </p:spPr>
          <p:txBody>
            <a:bodyPr/>
            <a:lstStyle/>
            <a:p>
              <a:endParaRPr lang="en-IN"/>
            </a:p>
          </p:txBody>
        </p:sp>
      </p:grpSp>
      <p:grpSp>
        <p:nvGrpSpPr>
          <p:cNvPr id="35" name="Group 35"/>
          <p:cNvGrpSpPr/>
          <p:nvPr/>
        </p:nvGrpSpPr>
        <p:grpSpPr>
          <a:xfrm>
            <a:off x="9144000" y="6791030"/>
            <a:ext cx="8174984" cy="28575"/>
            <a:chOff x="0" y="0"/>
            <a:chExt cx="10899978" cy="38100"/>
          </a:xfrm>
        </p:grpSpPr>
        <p:sp>
          <p:nvSpPr>
            <p:cNvPr id="36" name="Freeform 36"/>
            <p:cNvSpPr/>
            <p:nvPr/>
          </p:nvSpPr>
          <p:spPr>
            <a:xfrm>
              <a:off x="0" y="0"/>
              <a:ext cx="10900029" cy="38100"/>
            </a:xfrm>
            <a:custGeom>
              <a:avLst/>
              <a:gdLst/>
              <a:ahLst/>
              <a:cxnLst/>
              <a:rect l="l" t="t" r="r" b="b"/>
              <a:pathLst>
                <a:path w="10900029" h="38100">
                  <a:moveTo>
                    <a:pt x="0" y="19050"/>
                  </a:moveTo>
                  <a:cubicBezTo>
                    <a:pt x="0" y="8509"/>
                    <a:pt x="8509" y="0"/>
                    <a:pt x="19050" y="0"/>
                  </a:cubicBezTo>
                  <a:lnTo>
                    <a:pt x="10880979" y="0"/>
                  </a:lnTo>
                  <a:cubicBezTo>
                    <a:pt x="10891520" y="0"/>
                    <a:pt x="10900029" y="8509"/>
                    <a:pt x="10900029" y="19050"/>
                  </a:cubicBezTo>
                  <a:cubicBezTo>
                    <a:pt x="10900029" y="29591"/>
                    <a:pt x="10891520" y="38100"/>
                    <a:pt x="10880979" y="38100"/>
                  </a:cubicBezTo>
                  <a:lnTo>
                    <a:pt x="19050" y="38100"/>
                  </a:lnTo>
                  <a:cubicBezTo>
                    <a:pt x="8509" y="38100"/>
                    <a:pt x="0" y="29591"/>
                    <a:pt x="0" y="19050"/>
                  </a:cubicBezTo>
                  <a:close/>
                </a:path>
              </a:pathLst>
            </a:custGeom>
            <a:solidFill>
              <a:srgbClr val="5C4E69"/>
            </a:solidFill>
            <a:ln w="12700">
              <a:solidFill>
                <a:srgbClr val="000000"/>
              </a:solidFill>
            </a:ln>
          </p:spPr>
          <p:txBody>
            <a:bodyPr/>
            <a:lstStyle/>
            <a:p>
              <a:endParaRPr lang="en-IN"/>
            </a:p>
          </p:txBody>
        </p:sp>
      </p:grpSp>
      <p:sp>
        <p:nvSpPr>
          <p:cNvPr id="37" name="TextBox 37"/>
          <p:cNvSpPr txBox="1"/>
          <p:nvPr/>
        </p:nvSpPr>
        <p:spPr>
          <a:xfrm>
            <a:off x="9749580" y="7014124"/>
            <a:ext cx="5719020" cy="348942"/>
          </a:xfrm>
          <a:prstGeom prst="rect">
            <a:avLst/>
          </a:prstGeom>
        </p:spPr>
        <p:txBody>
          <a:bodyPr wrap="square" lIns="0" tIns="0" rIns="0" bIns="0" rtlCol="0" anchor="t">
            <a:spAutoFit/>
          </a:bodyPr>
          <a:lstStyle/>
          <a:p>
            <a:pPr algn="l">
              <a:lnSpc>
                <a:spcPts val="2937"/>
              </a:lnSpc>
            </a:pPr>
            <a:r>
              <a:rPr lang="en-US" sz="2400" b="1" dirty="0">
                <a:solidFill>
                  <a:srgbClr val="DAD1E6"/>
                </a:solidFill>
                <a:latin typeface="Arimo Bold"/>
                <a:ea typeface="Arimo Bold"/>
                <a:cs typeface="Arimo Bold"/>
                <a:sym typeface="Arimo Bold"/>
              </a:rPr>
              <a:t>Global System Expansion</a:t>
            </a:r>
          </a:p>
        </p:txBody>
      </p:sp>
      <p:sp>
        <p:nvSpPr>
          <p:cNvPr id="38" name="TextBox 38"/>
          <p:cNvSpPr txBox="1"/>
          <p:nvPr/>
        </p:nvSpPr>
        <p:spPr>
          <a:xfrm>
            <a:off x="9749580" y="7471172"/>
            <a:ext cx="7327259" cy="741229"/>
          </a:xfrm>
          <a:prstGeom prst="rect">
            <a:avLst/>
          </a:prstGeom>
        </p:spPr>
        <p:txBody>
          <a:bodyPr lIns="0" tIns="0" rIns="0" bIns="0" rtlCol="0" anchor="t">
            <a:spAutoFit/>
          </a:bodyPr>
          <a:lstStyle/>
          <a:p>
            <a:pPr algn="l">
              <a:lnSpc>
                <a:spcPts val="3000"/>
              </a:lnSpc>
            </a:pPr>
            <a:r>
              <a:rPr lang="en-US" sz="2000" dirty="0">
                <a:solidFill>
                  <a:srgbClr val="DAD1E6"/>
                </a:solidFill>
                <a:latin typeface="Fira Sans"/>
                <a:ea typeface="Fira Sans"/>
                <a:cs typeface="Fira Sans"/>
                <a:sym typeface="Fira Sans"/>
              </a:rPr>
              <a:t>Extending analysis to global aviation systems for broader impact.</a:t>
            </a:r>
          </a:p>
        </p:txBody>
      </p:sp>
      <p:grpSp>
        <p:nvGrpSpPr>
          <p:cNvPr id="39" name="Group 39"/>
          <p:cNvGrpSpPr/>
          <p:nvPr/>
        </p:nvGrpSpPr>
        <p:grpSpPr>
          <a:xfrm>
            <a:off x="8826998" y="7365425"/>
            <a:ext cx="634155" cy="634155"/>
            <a:chOff x="0" y="0"/>
            <a:chExt cx="845541" cy="845541"/>
          </a:xfrm>
        </p:grpSpPr>
        <p:sp>
          <p:nvSpPr>
            <p:cNvPr id="40" name="Freeform 40"/>
            <p:cNvSpPr/>
            <p:nvPr/>
          </p:nvSpPr>
          <p:spPr>
            <a:xfrm>
              <a:off x="19050" y="19050"/>
              <a:ext cx="807466" cy="807466"/>
            </a:xfrm>
            <a:custGeom>
              <a:avLst/>
              <a:gdLst/>
              <a:ahLst/>
              <a:cxnLst/>
              <a:rect l="l" t="t" r="r" b="b"/>
              <a:pathLst>
                <a:path w="807466" h="807466">
                  <a:moveTo>
                    <a:pt x="0" y="48514"/>
                  </a:moveTo>
                  <a:cubicBezTo>
                    <a:pt x="0" y="21717"/>
                    <a:pt x="21717" y="0"/>
                    <a:pt x="48514" y="0"/>
                  </a:cubicBezTo>
                  <a:lnTo>
                    <a:pt x="758952" y="0"/>
                  </a:lnTo>
                  <a:cubicBezTo>
                    <a:pt x="785749" y="0"/>
                    <a:pt x="807466" y="21717"/>
                    <a:pt x="807466" y="48514"/>
                  </a:cubicBezTo>
                  <a:lnTo>
                    <a:pt x="807466" y="758952"/>
                  </a:lnTo>
                  <a:cubicBezTo>
                    <a:pt x="807466" y="785749"/>
                    <a:pt x="785749" y="807466"/>
                    <a:pt x="758952" y="807466"/>
                  </a:cubicBezTo>
                  <a:lnTo>
                    <a:pt x="48514" y="807466"/>
                  </a:lnTo>
                  <a:cubicBezTo>
                    <a:pt x="21717" y="807466"/>
                    <a:pt x="0" y="785749"/>
                    <a:pt x="0" y="758952"/>
                  </a:cubicBezTo>
                  <a:close/>
                </a:path>
              </a:pathLst>
            </a:custGeom>
            <a:solidFill>
              <a:srgbClr val="241631"/>
            </a:solidFill>
            <a:ln w="12700">
              <a:solidFill>
                <a:srgbClr val="000000"/>
              </a:solidFill>
            </a:ln>
          </p:spPr>
          <p:txBody>
            <a:bodyPr/>
            <a:lstStyle/>
            <a:p>
              <a:endParaRPr lang="en-IN"/>
            </a:p>
          </p:txBody>
        </p:sp>
        <p:sp>
          <p:nvSpPr>
            <p:cNvPr id="41" name="Freeform 41"/>
            <p:cNvSpPr/>
            <p:nvPr/>
          </p:nvSpPr>
          <p:spPr>
            <a:xfrm>
              <a:off x="0" y="0"/>
              <a:ext cx="845566" cy="845566"/>
            </a:xfrm>
            <a:custGeom>
              <a:avLst/>
              <a:gdLst/>
              <a:ahLst/>
              <a:cxnLst/>
              <a:rect l="l" t="t" r="r" b="b"/>
              <a:pathLst>
                <a:path w="845566" h="845566">
                  <a:moveTo>
                    <a:pt x="0" y="67564"/>
                  </a:moveTo>
                  <a:cubicBezTo>
                    <a:pt x="0" y="30226"/>
                    <a:pt x="30226" y="0"/>
                    <a:pt x="67564" y="0"/>
                  </a:cubicBezTo>
                  <a:lnTo>
                    <a:pt x="778002" y="0"/>
                  </a:lnTo>
                  <a:lnTo>
                    <a:pt x="778002" y="19050"/>
                  </a:lnTo>
                  <a:lnTo>
                    <a:pt x="778002" y="0"/>
                  </a:lnTo>
                  <a:cubicBezTo>
                    <a:pt x="815340" y="0"/>
                    <a:pt x="845566" y="30226"/>
                    <a:pt x="845566" y="67564"/>
                  </a:cubicBezTo>
                  <a:lnTo>
                    <a:pt x="826516" y="67564"/>
                  </a:lnTo>
                  <a:lnTo>
                    <a:pt x="845566" y="67564"/>
                  </a:lnTo>
                  <a:lnTo>
                    <a:pt x="845566" y="778002"/>
                  </a:lnTo>
                  <a:lnTo>
                    <a:pt x="826516" y="778002"/>
                  </a:lnTo>
                  <a:lnTo>
                    <a:pt x="845566" y="778002"/>
                  </a:lnTo>
                  <a:cubicBezTo>
                    <a:pt x="845566" y="815340"/>
                    <a:pt x="815340" y="845566"/>
                    <a:pt x="778002" y="845566"/>
                  </a:cubicBezTo>
                  <a:lnTo>
                    <a:pt x="778002" y="826516"/>
                  </a:lnTo>
                  <a:lnTo>
                    <a:pt x="778002" y="845566"/>
                  </a:lnTo>
                  <a:lnTo>
                    <a:pt x="67564" y="845566"/>
                  </a:lnTo>
                  <a:lnTo>
                    <a:pt x="67564" y="826516"/>
                  </a:lnTo>
                  <a:lnTo>
                    <a:pt x="67564" y="845566"/>
                  </a:lnTo>
                  <a:cubicBezTo>
                    <a:pt x="30226" y="845566"/>
                    <a:pt x="0" y="815340"/>
                    <a:pt x="0" y="778002"/>
                  </a:cubicBezTo>
                  <a:lnTo>
                    <a:pt x="0" y="67564"/>
                  </a:lnTo>
                  <a:lnTo>
                    <a:pt x="19050" y="67564"/>
                  </a:lnTo>
                  <a:lnTo>
                    <a:pt x="0" y="67564"/>
                  </a:lnTo>
                  <a:moveTo>
                    <a:pt x="38100" y="67564"/>
                  </a:moveTo>
                  <a:lnTo>
                    <a:pt x="38100" y="778002"/>
                  </a:lnTo>
                  <a:lnTo>
                    <a:pt x="19050" y="778002"/>
                  </a:lnTo>
                  <a:lnTo>
                    <a:pt x="38100" y="778002"/>
                  </a:lnTo>
                  <a:cubicBezTo>
                    <a:pt x="38100" y="794258"/>
                    <a:pt x="51308" y="807466"/>
                    <a:pt x="67564" y="807466"/>
                  </a:cubicBezTo>
                  <a:lnTo>
                    <a:pt x="778002" y="807466"/>
                  </a:lnTo>
                  <a:cubicBezTo>
                    <a:pt x="794258" y="807466"/>
                    <a:pt x="807466" y="794258"/>
                    <a:pt x="807466" y="778002"/>
                  </a:cubicBezTo>
                  <a:lnTo>
                    <a:pt x="807466" y="67564"/>
                  </a:lnTo>
                  <a:cubicBezTo>
                    <a:pt x="807466" y="51308"/>
                    <a:pt x="794258" y="38100"/>
                    <a:pt x="778002" y="38100"/>
                  </a:cubicBezTo>
                  <a:lnTo>
                    <a:pt x="67564" y="38100"/>
                  </a:lnTo>
                  <a:lnTo>
                    <a:pt x="67564" y="19050"/>
                  </a:lnTo>
                  <a:lnTo>
                    <a:pt x="67564" y="38100"/>
                  </a:lnTo>
                  <a:cubicBezTo>
                    <a:pt x="51308" y="38100"/>
                    <a:pt x="38100" y="51308"/>
                    <a:pt x="38100" y="67564"/>
                  </a:cubicBezTo>
                  <a:close/>
                </a:path>
              </a:pathLst>
            </a:custGeom>
            <a:solidFill>
              <a:srgbClr val="5C4E69"/>
            </a:solidFill>
            <a:ln w="12700">
              <a:solidFill>
                <a:srgbClr val="000000"/>
              </a:solidFill>
            </a:ln>
          </p:spPr>
          <p:txBody>
            <a:bodyPr/>
            <a:lstStyle/>
            <a:p>
              <a:endParaRPr lang="en-IN"/>
            </a:p>
          </p:txBody>
        </p:sp>
      </p:grpSp>
      <p:sp>
        <p:nvSpPr>
          <p:cNvPr id="42" name="Freeform 42" descr="preencoded.png"/>
          <p:cNvSpPr/>
          <p:nvPr/>
        </p:nvSpPr>
        <p:spPr>
          <a:xfrm>
            <a:off x="8992638" y="7531075"/>
            <a:ext cx="302714" cy="302714"/>
          </a:xfrm>
          <a:custGeom>
            <a:avLst/>
            <a:gdLst/>
            <a:ahLst/>
            <a:cxnLst/>
            <a:rect l="l" t="t" r="r" b="b"/>
            <a:pathLst>
              <a:path w="302714" h="302714">
                <a:moveTo>
                  <a:pt x="0" y="0"/>
                </a:moveTo>
                <a:lnTo>
                  <a:pt x="302714" y="0"/>
                </a:lnTo>
                <a:lnTo>
                  <a:pt x="302714" y="302714"/>
                </a:lnTo>
                <a:lnTo>
                  <a:pt x="0" y="3027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3" name="TextBox 43"/>
          <p:cNvSpPr txBox="1"/>
          <p:nvPr/>
        </p:nvSpPr>
        <p:spPr>
          <a:xfrm>
            <a:off x="969016" y="8760914"/>
            <a:ext cx="16349958" cy="741229"/>
          </a:xfrm>
          <a:prstGeom prst="rect">
            <a:avLst/>
          </a:prstGeom>
        </p:spPr>
        <p:txBody>
          <a:bodyPr lIns="0" tIns="0" rIns="0" bIns="0" rtlCol="0" anchor="t">
            <a:spAutoFit/>
          </a:bodyPr>
          <a:lstStyle/>
          <a:p>
            <a:pPr marL="342900" indent="-342900" algn="l">
              <a:lnSpc>
                <a:spcPts val="3000"/>
              </a:lnSpc>
              <a:buFont typeface="Wingdings" panose="05000000000000000000" pitchFamily="2" charset="2"/>
              <a:buChar char="q"/>
            </a:pPr>
            <a:r>
              <a:rPr lang="en-US" sz="2000" dirty="0">
                <a:solidFill>
                  <a:srgbClr val="DAD1E6"/>
                </a:solidFill>
                <a:latin typeface="Fira Sans"/>
                <a:ea typeface="Fira Sans"/>
                <a:cs typeface="Fira Sans"/>
                <a:sym typeface="Fira Sans"/>
              </a:rPr>
              <a:t>This project lays a strong foundation for developing predictive, real-time, and intelligent aviation analytics solutions, paving the way for a more efficient and reliable future in air travel.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pic>
        <p:nvPicPr>
          <p:cNvPr id="13" name="Picture 12" descr="A blue and pink lines in the dark">
            <a:extLst>
              <a:ext uri="{FF2B5EF4-FFF2-40B4-BE49-F238E27FC236}">
                <a16:creationId xmlns:a16="http://schemas.microsoft.com/office/drawing/2014/main" id="{5C75D0C6-CBDF-E83A-5C8A-74EF8AFF6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915"/>
            <a:ext cx="18287999" cy="10285688"/>
          </a:xfrm>
          <a:prstGeom prst="rect">
            <a:avLst/>
          </a:prstGeom>
        </p:spPr>
      </p:pic>
      <p:sp>
        <p:nvSpPr>
          <p:cNvPr id="14" name="TextBox 13">
            <a:extLst>
              <a:ext uri="{FF2B5EF4-FFF2-40B4-BE49-F238E27FC236}">
                <a16:creationId xmlns:a16="http://schemas.microsoft.com/office/drawing/2014/main" id="{95D06562-EBCB-6CAF-4EFC-5A0CFD58A9AA}"/>
              </a:ext>
            </a:extLst>
          </p:cNvPr>
          <p:cNvSpPr txBox="1"/>
          <p:nvPr/>
        </p:nvSpPr>
        <p:spPr>
          <a:xfrm>
            <a:off x="6281677" y="3619500"/>
            <a:ext cx="5724644" cy="3046988"/>
          </a:xfrm>
          <a:prstGeom prst="rect">
            <a:avLst/>
          </a:prstGeom>
          <a:noFill/>
        </p:spPr>
        <p:txBody>
          <a:bodyPr wrap="none" rtlCol="0">
            <a:spAutoFit/>
          </a:bodyPr>
          <a:lstStyle/>
          <a:p>
            <a:r>
              <a:rPr lang="en-US" sz="9600" b="1" dirty="0">
                <a:solidFill>
                  <a:srgbClr val="F94CAF"/>
                </a:solidFill>
                <a:latin typeface="Inconsolata Bold" pitchFamily="34" charset="0"/>
                <a:ea typeface="Inconsolata Bold" pitchFamily="34" charset="-122"/>
                <a:cs typeface="Inconsolata Bold" pitchFamily="34" charset="-120"/>
              </a:rPr>
              <a:t>Thank You</a:t>
            </a:r>
            <a:endParaRPr lang="en-US" sz="9600" dirty="0"/>
          </a:p>
          <a:p>
            <a:endParaRPr lang="en-IN" sz="9600" dirty="0"/>
          </a:p>
        </p:txBody>
      </p:sp>
      <p:sp>
        <p:nvSpPr>
          <p:cNvPr id="15" name="TextBox 14">
            <a:extLst>
              <a:ext uri="{FF2B5EF4-FFF2-40B4-BE49-F238E27FC236}">
                <a16:creationId xmlns:a16="http://schemas.microsoft.com/office/drawing/2014/main" id="{69EE820C-6D8E-4B0E-3AB0-06A0C4B24841}"/>
              </a:ext>
            </a:extLst>
          </p:cNvPr>
          <p:cNvSpPr txBox="1"/>
          <p:nvPr/>
        </p:nvSpPr>
        <p:spPr>
          <a:xfrm>
            <a:off x="2209800" y="5829300"/>
            <a:ext cx="15655248" cy="1200329"/>
          </a:xfrm>
          <a:prstGeom prst="rect">
            <a:avLst/>
          </a:prstGeom>
          <a:noFill/>
        </p:spPr>
        <p:txBody>
          <a:bodyPr wrap="none" rtlCol="0">
            <a:spAutoFit/>
          </a:bodyPr>
          <a:lstStyle/>
          <a:p>
            <a:r>
              <a:rPr lang="en-US" sz="3600" dirty="0">
                <a:solidFill>
                  <a:srgbClr val="DAD1E6"/>
                </a:solidFill>
                <a:latin typeface="Fira Sans" pitchFamily="34" charset="0"/>
                <a:ea typeface="Fira Sans" pitchFamily="34" charset="-122"/>
                <a:cs typeface="Fira Sans" pitchFamily="34" charset="-120"/>
              </a:rPr>
              <a:t>We appreciate your time and attention to the AirFly Insights presentation.</a:t>
            </a:r>
            <a:endParaRPr lang="en-US" sz="3600" dirty="0"/>
          </a:p>
          <a:p>
            <a:endParaRPr lang="en-IN"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sp>
        <p:nvSpPr>
          <p:cNvPr id="6" name="TextBox 6"/>
          <p:cNvSpPr txBox="1"/>
          <p:nvPr/>
        </p:nvSpPr>
        <p:spPr>
          <a:xfrm>
            <a:off x="921544" y="585940"/>
            <a:ext cx="16444912" cy="655372"/>
          </a:xfrm>
          <a:prstGeom prst="rect">
            <a:avLst/>
          </a:prstGeom>
        </p:spPr>
        <p:txBody>
          <a:bodyPr lIns="0" tIns="0" rIns="0" bIns="0" rtlCol="0" anchor="t">
            <a:spAutoFit/>
          </a:bodyPr>
          <a:lstStyle/>
          <a:p>
            <a:pPr algn="l">
              <a:lnSpc>
                <a:spcPts val="5625"/>
              </a:lnSpc>
            </a:pPr>
            <a:r>
              <a:rPr lang="en-US" sz="4000" b="1" dirty="0">
                <a:solidFill>
                  <a:srgbClr val="F94CAF"/>
                </a:solidFill>
                <a:latin typeface="Arimo Bold"/>
                <a:ea typeface="Arimo Bold"/>
                <a:cs typeface="Arimo Bold"/>
                <a:sym typeface="Arimo Bold"/>
              </a:rPr>
              <a:t>Project Overview &amp; Objectives: Decoding Airline Performance</a:t>
            </a:r>
          </a:p>
        </p:txBody>
      </p:sp>
      <p:sp>
        <p:nvSpPr>
          <p:cNvPr id="7" name="TextBox 7"/>
          <p:cNvSpPr txBox="1"/>
          <p:nvPr/>
        </p:nvSpPr>
        <p:spPr>
          <a:xfrm>
            <a:off x="951041" y="1921763"/>
            <a:ext cx="9642129" cy="1462580"/>
          </a:xfrm>
          <a:prstGeom prst="rect">
            <a:avLst/>
          </a:prstGeom>
        </p:spPr>
        <p:txBody>
          <a:bodyPr lIns="0" tIns="0" rIns="0" bIns="0" rtlCol="0" anchor="t">
            <a:spAutoFit/>
          </a:bodyPr>
          <a:lstStyle/>
          <a:p>
            <a:pPr algn="l">
              <a:lnSpc>
                <a:spcPts val="2875"/>
              </a:lnSpc>
            </a:pPr>
            <a:r>
              <a:rPr lang="en-US" sz="2000" dirty="0">
                <a:solidFill>
                  <a:srgbClr val="DAD1E6"/>
                </a:solidFill>
                <a:latin typeface="Fira Sans"/>
                <a:ea typeface="Fira Sans"/>
                <a:cs typeface="Fira Sans"/>
                <a:sym typeface="Fira Sans"/>
              </a:rPr>
              <a:t>AirFly Insights is a large-scale aviation analytics project designed to meticulously analyze airline operational performance. Utilizing real-world U.S. flight data from 2015, this initiative transforms millions of raw flight records into structured insights and compelling visualizations.</a:t>
            </a:r>
          </a:p>
        </p:txBody>
      </p:sp>
      <p:sp>
        <p:nvSpPr>
          <p:cNvPr id="8" name="TextBox 8"/>
          <p:cNvSpPr txBox="1"/>
          <p:nvPr/>
        </p:nvSpPr>
        <p:spPr>
          <a:xfrm>
            <a:off x="1066800" y="4298651"/>
            <a:ext cx="3455784" cy="397032"/>
          </a:xfrm>
          <a:prstGeom prst="rect">
            <a:avLst/>
          </a:prstGeom>
        </p:spPr>
        <p:txBody>
          <a:bodyPr lIns="0" tIns="0" rIns="0" bIns="0" rtlCol="0" anchor="t">
            <a:spAutoFit/>
          </a:bodyPr>
          <a:lstStyle/>
          <a:p>
            <a:pPr algn="l">
              <a:lnSpc>
                <a:spcPts val="3374"/>
              </a:lnSpc>
            </a:pPr>
            <a:r>
              <a:rPr lang="en-US" sz="2400" b="1" dirty="0">
                <a:solidFill>
                  <a:srgbClr val="F94CAF"/>
                </a:solidFill>
                <a:latin typeface="Arimo Bold"/>
                <a:ea typeface="Arimo Bold"/>
                <a:cs typeface="Arimo Bold"/>
                <a:sym typeface="Arimo Bold"/>
              </a:rPr>
              <a:t>Core Objectives:</a:t>
            </a:r>
          </a:p>
        </p:txBody>
      </p:sp>
      <p:sp>
        <p:nvSpPr>
          <p:cNvPr id="9" name="TextBox 9"/>
          <p:cNvSpPr txBox="1"/>
          <p:nvPr/>
        </p:nvSpPr>
        <p:spPr>
          <a:xfrm>
            <a:off x="921544" y="4916691"/>
            <a:ext cx="9642129" cy="346890"/>
          </a:xfrm>
          <a:prstGeom prst="rect">
            <a:avLst/>
          </a:prstGeom>
        </p:spPr>
        <p:txBody>
          <a:bodyPr lIns="0" tIns="0" rIns="0" bIns="0" rtlCol="0" anchor="t">
            <a:spAutoFit/>
          </a:bodyPr>
          <a:lstStyle/>
          <a:p>
            <a:pPr marL="273348" lvl="1" indent="-136674" algn="l">
              <a:lnSpc>
                <a:spcPts val="2875"/>
              </a:lnSpc>
              <a:buFont typeface="Arial"/>
              <a:buChar char="•"/>
            </a:pPr>
            <a:r>
              <a:rPr lang="en-US" sz="2000" dirty="0">
                <a:solidFill>
                  <a:srgbClr val="DAD1E6"/>
                </a:solidFill>
                <a:latin typeface="Fira Sans"/>
                <a:ea typeface="Fira Sans"/>
                <a:cs typeface="Fira Sans"/>
                <a:sym typeface="Fira Sans"/>
              </a:rPr>
              <a:t>Identify recurring delay patterns and their root causes.</a:t>
            </a:r>
          </a:p>
        </p:txBody>
      </p:sp>
      <p:sp>
        <p:nvSpPr>
          <p:cNvPr id="10" name="TextBox 10"/>
          <p:cNvSpPr txBox="1"/>
          <p:nvPr/>
        </p:nvSpPr>
        <p:spPr>
          <a:xfrm>
            <a:off x="921544" y="5365699"/>
            <a:ext cx="9642129" cy="346890"/>
          </a:xfrm>
          <a:prstGeom prst="rect">
            <a:avLst/>
          </a:prstGeom>
        </p:spPr>
        <p:txBody>
          <a:bodyPr lIns="0" tIns="0" rIns="0" bIns="0" rtlCol="0" anchor="t">
            <a:spAutoFit/>
          </a:bodyPr>
          <a:lstStyle/>
          <a:p>
            <a:pPr marL="273348" lvl="1" indent="-136674" algn="l">
              <a:lnSpc>
                <a:spcPts val="2875"/>
              </a:lnSpc>
              <a:buFont typeface="Arial"/>
              <a:buChar char="•"/>
            </a:pPr>
            <a:r>
              <a:rPr lang="en-US" sz="2000" dirty="0">
                <a:solidFill>
                  <a:srgbClr val="DAD1E6"/>
                </a:solidFill>
                <a:latin typeface="Fira Sans"/>
                <a:ea typeface="Fira Sans"/>
                <a:cs typeface="Fira Sans"/>
                <a:sym typeface="Fira Sans"/>
              </a:rPr>
              <a:t>Uncover the primary drivers of flight cancellations.</a:t>
            </a:r>
          </a:p>
        </p:txBody>
      </p:sp>
      <p:sp>
        <p:nvSpPr>
          <p:cNvPr id="11" name="TextBox 11"/>
          <p:cNvSpPr txBox="1"/>
          <p:nvPr/>
        </p:nvSpPr>
        <p:spPr>
          <a:xfrm>
            <a:off x="921544" y="5814717"/>
            <a:ext cx="9642129" cy="346890"/>
          </a:xfrm>
          <a:prstGeom prst="rect">
            <a:avLst/>
          </a:prstGeom>
        </p:spPr>
        <p:txBody>
          <a:bodyPr lIns="0" tIns="0" rIns="0" bIns="0" rtlCol="0" anchor="t">
            <a:spAutoFit/>
          </a:bodyPr>
          <a:lstStyle/>
          <a:p>
            <a:pPr marL="273348" lvl="1" indent="-136674" algn="l">
              <a:lnSpc>
                <a:spcPts val="2875"/>
              </a:lnSpc>
              <a:buFont typeface="Arial"/>
              <a:buChar char="•"/>
            </a:pPr>
            <a:r>
              <a:rPr lang="en-US" sz="2000" dirty="0">
                <a:solidFill>
                  <a:srgbClr val="DAD1E6"/>
                </a:solidFill>
                <a:latin typeface="Fira Sans"/>
                <a:ea typeface="Fira Sans"/>
                <a:cs typeface="Fira Sans"/>
                <a:sym typeface="Fira Sans"/>
              </a:rPr>
              <a:t>Evaluate airline and airport efficiency metrics.</a:t>
            </a:r>
          </a:p>
        </p:txBody>
      </p:sp>
      <p:sp>
        <p:nvSpPr>
          <p:cNvPr id="12" name="TextBox 12"/>
          <p:cNvSpPr txBox="1"/>
          <p:nvPr/>
        </p:nvSpPr>
        <p:spPr>
          <a:xfrm>
            <a:off x="921544" y="6263726"/>
            <a:ext cx="9642129" cy="346890"/>
          </a:xfrm>
          <a:prstGeom prst="rect">
            <a:avLst/>
          </a:prstGeom>
        </p:spPr>
        <p:txBody>
          <a:bodyPr lIns="0" tIns="0" rIns="0" bIns="0" rtlCol="0" anchor="t">
            <a:spAutoFit/>
          </a:bodyPr>
          <a:lstStyle/>
          <a:p>
            <a:pPr marL="273348" lvl="1" indent="-136674" algn="l">
              <a:lnSpc>
                <a:spcPts val="2875"/>
              </a:lnSpc>
              <a:buFont typeface="Arial"/>
              <a:buChar char="•"/>
            </a:pPr>
            <a:r>
              <a:rPr lang="en-US" sz="2000" dirty="0">
                <a:solidFill>
                  <a:srgbClr val="DAD1E6"/>
                </a:solidFill>
                <a:latin typeface="Fira Sans"/>
                <a:ea typeface="Fira Sans"/>
                <a:cs typeface="Fira Sans"/>
                <a:sym typeface="Fira Sans"/>
              </a:rPr>
              <a:t>Analyze route behavior and optimize flight paths.</a:t>
            </a:r>
          </a:p>
        </p:txBody>
      </p:sp>
      <p:sp>
        <p:nvSpPr>
          <p:cNvPr id="13" name="TextBox 13"/>
          <p:cNvSpPr txBox="1"/>
          <p:nvPr/>
        </p:nvSpPr>
        <p:spPr>
          <a:xfrm>
            <a:off x="921544" y="6712744"/>
            <a:ext cx="9642129" cy="346890"/>
          </a:xfrm>
          <a:prstGeom prst="rect">
            <a:avLst/>
          </a:prstGeom>
        </p:spPr>
        <p:txBody>
          <a:bodyPr lIns="0" tIns="0" rIns="0" bIns="0" rtlCol="0" anchor="t">
            <a:spAutoFit/>
          </a:bodyPr>
          <a:lstStyle/>
          <a:p>
            <a:pPr marL="273348" lvl="1" indent="-136674" algn="l">
              <a:lnSpc>
                <a:spcPts val="2875"/>
              </a:lnSpc>
              <a:buFont typeface="Arial"/>
              <a:buChar char="•"/>
            </a:pPr>
            <a:r>
              <a:rPr lang="en-US" sz="2000" dirty="0">
                <a:solidFill>
                  <a:srgbClr val="DAD1E6"/>
                </a:solidFill>
                <a:latin typeface="Fira Sans"/>
                <a:ea typeface="Fira Sans"/>
                <a:cs typeface="Fira Sans"/>
                <a:sym typeface="Fira Sans"/>
              </a:rPr>
              <a:t>Pinpoint time-based operational trends for better scheduling.</a:t>
            </a:r>
          </a:p>
        </p:txBody>
      </p:sp>
      <p:sp>
        <p:nvSpPr>
          <p:cNvPr id="14" name="Freeform 14" descr="preencoded.png"/>
          <p:cNvSpPr/>
          <p:nvPr/>
        </p:nvSpPr>
        <p:spPr>
          <a:xfrm>
            <a:off x="10744200" y="1883214"/>
            <a:ext cx="6240666" cy="6240666"/>
          </a:xfrm>
          <a:custGeom>
            <a:avLst/>
            <a:gdLst/>
            <a:ahLst/>
            <a:cxnLst/>
            <a:rect l="l" t="t" r="r" b="b"/>
            <a:pathLst>
              <a:path w="6240666" h="6240666">
                <a:moveTo>
                  <a:pt x="0" y="0"/>
                </a:moveTo>
                <a:lnTo>
                  <a:pt x="6240665" y="0"/>
                </a:lnTo>
                <a:lnTo>
                  <a:pt x="6240665" y="6240666"/>
                </a:lnTo>
                <a:lnTo>
                  <a:pt x="0" y="6240666"/>
                </a:lnTo>
                <a:lnTo>
                  <a:pt x="0" y="0"/>
                </a:lnTo>
                <a:close/>
              </a:path>
            </a:pathLst>
          </a:custGeom>
          <a:blipFill>
            <a:blip r:embed="rId2"/>
            <a:stretch>
              <a:fillRect/>
            </a:stretch>
          </a:blipFill>
        </p:spPr>
        <p:txBody>
          <a:bodyPr/>
          <a:lstStyle/>
          <a:p>
            <a:endParaRPr lang="en-IN"/>
          </a:p>
        </p:txBody>
      </p:sp>
      <p:sp>
        <p:nvSpPr>
          <p:cNvPr id="15" name="TextBox 15"/>
          <p:cNvSpPr txBox="1"/>
          <p:nvPr/>
        </p:nvSpPr>
        <p:spPr>
          <a:xfrm>
            <a:off x="1219200" y="8765782"/>
            <a:ext cx="16444912" cy="718787"/>
          </a:xfrm>
          <a:prstGeom prst="rect">
            <a:avLst/>
          </a:prstGeom>
        </p:spPr>
        <p:txBody>
          <a:bodyPr lIns="0" tIns="0" rIns="0" bIns="0" rtlCol="0" anchor="t">
            <a:spAutoFit/>
          </a:bodyPr>
          <a:lstStyle/>
          <a:p>
            <a:pPr marL="342900" indent="-342900" algn="l">
              <a:lnSpc>
                <a:spcPts val="2875"/>
              </a:lnSpc>
              <a:buFont typeface="Wingdings" panose="05000000000000000000" pitchFamily="2" charset="2"/>
              <a:buChar char="q"/>
            </a:pPr>
            <a:r>
              <a:rPr lang="en-US" sz="2000" dirty="0">
                <a:solidFill>
                  <a:srgbClr val="DAD1E6"/>
                </a:solidFill>
                <a:latin typeface="Fira Sans"/>
                <a:ea typeface="Fira Sans"/>
                <a:cs typeface="Fira Sans"/>
                <a:sym typeface="Fira Sans"/>
              </a:rPr>
              <a:t>By providing a comprehensive, data-driven perspective, AirFly Insights aims to empower airlines, airports, policymakers, and passengers with the information needed for more informed decision-making.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sp>
        <p:nvSpPr>
          <p:cNvPr id="6" name="TextBox 6"/>
          <p:cNvSpPr txBox="1"/>
          <p:nvPr/>
        </p:nvSpPr>
        <p:spPr>
          <a:xfrm>
            <a:off x="891778" y="577453"/>
            <a:ext cx="16504444" cy="1328633"/>
          </a:xfrm>
          <a:prstGeom prst="rect">
            <a:avLst/>
          </a:prstGeom>
        </p:spPr>
        <p:txBody>
          <a:bodyPr lIns="0" tIns="0" rIns="0" bIns="0" rtlCol="0" anchor="t">
            <a:spAutoFit/>
          </a:bodyPr>
          <a:lstStyle/>
          <a:p>
            <a:pPr algn="l">
              <a:lnSpc>
                <a:spcPts val="5437"/>
              </a:lnSpc>
            </a:pPr>
            <a:r>
              <a:rPr lang="en-US" sz="4000" b="1" dirty="0">
                <a:solidFill>
                  <a:srgbClr val="F94CAF"/>
                </a:solidFill>
                <a:latin typeface="Arimo Bold"/>
                <a:ea typeface="Arimo Bold"/>
                <a:cs typeface="Arimo Bold"/>
                <a:sym typeface="Arimo Bold"/>
              </a:rPr>
              <a:t>Dataset Scope &amp; Comprehensive Coverage: A Snapshot of U.S. Aviation</a:t>
            </a:r>
          </a:p>
        </p:txBody>
      </p:sp>
      <p:sp>
        <p:nvSpPr>
          <p:cNvPr id="7" name="TextBox 7"/>
          <p:cNvSpPr txBox="1"/>
          <p:nvPr/>
        </p:nvSpPr>
        <p:spPr>
          <a:xfrm>
            <a:off x="891778" y="2388098"/>
            <a:ext cx="16504444" cy="696344"/>
          </a:xfrm>
          <a:prstGeom prst="rect">
            <a:avLst/>
          </a:prstGeom>
        </p:spPr>
        <p:txBody>
          <a:bodyPr lIns="0" tIns="0" rIns="0" bIns="0" rtlCol="0" anchor="t">
            <a:spAutoFit/>
          </a:bodyPr>
          <a:lstStyle/>
          <a:p>
            <a:pPr algn="l">
              <a:lnSpc>
                <a:spcPts val="2750"/>
              </a:lnSpc>
            </a:pPr>
            <a:r>
              <a:rPr lang="en-US" sz="2000" dirty="0">
                <a:solidFill>
                  <a:srgbClr val="DAD1E6"/>
                </a:solidFill>
                <a:latin typeface="Fira Sans"/>
                <a:ea typeface="Fira Sans"/>
                <a:cs typeface="Fira Sans"/>
                <a:sym typeface="Fira Sans"/>
              </a:rPr>
              <a:t>Our analysis leverages a robust dataset of U.S. airline on-time performance, encompassing the entire calendar year from January 1 to December 31, 2015. This extensive scope ensures a deep dive into the intricacies of national air travel.</a:t>
            </a:r>
          </a:p>
        </p:txBody>
      </p:sp>
      <p:grpSp>
        <p:nvGrpSpPr>
          <p:cNvPr id="8" name="Group 8"/>
          <p:cNvGrpSpPr/>
          <p:nvPr/>
        </p:nvGrpSpPr>
        <p:grpSpPr>
          <a:xfrm>
            <a:off x="891778" y="3418732"/>
            <a:ext cx="8140751" cy="2532907"/>
            <a:chOff x="0" y="0"/>
            <a:chExt cx="10854334" cy="3377209"/>
          </a:xfrm>
        </p:grpSpPr>
        <p:sp>
          <p:nvSpPr>
            <p:cNvPr id="9" name="Freeform 9"/>
            <p:cNvSpPr/>
            <p:nvPr/>
          </p:nvSpPr>
          <p:spPr>
            <a:xfrm>
              <a:off x="0" y="0"/>
              <a:ext cx="10854309" cy="3377184"/>
            </a:xfrm>
            <a:custGeom>
              <a:avLst/>
              <a:gdLst/>
              <a:ahLst/>
              <a:cxnLst/>
              <a:rect l="l" t="t" r="r" b="b"/>
              <a:pathLst>
                <a:path w="10854309" h="3377184">
                  <a:moveTo>
                    <a:pt x="0" y="44577"/>
                  </a:moveTo>
                  <a:cubicBezTo>
                    <a:pt x="0" y="19939"/>
                    <a:pt x="19939" y="0"/>
                    <a:pt x="44577" y="0"/>
                  </a:cubicBezTo>
                  <a:lnTo>
                    <a:pt x="10809732" y="0"/>
                  </a:lnTo>
                  <a:cubicBezTo>
                    <a:pt x="10834370" y="0"/>
                    <a:pt x="10854309" y="19939"/>
                    <a:pt x="10854309" y="44577"/>
                  </a:cubicBezTo>
                  <a:lnTo>
                    <a:pt x="10854309" y="3332607"/>
                  </a:lnTo>
                  <a:cubicBezTo>
                    <a:pt x="10854309" y="3357245"/>
                    <a:pt x="10834370" y="3377184"/>
                    <a:pt x="10809732" y="3377184"/>
                  </a:cubicBezTo>
                  <a:lnTo>
                    <a:pt x="44577" y="3377184"/>
                  </a:lnTo>
                  <a:cubicBezTo>
                    <a:pt x="19939" y="3377184"/>
                    <a:pt x="0" y="3357245"/>
                    <a:pt x="0" y="3332607"/>
                  </a:cubicBezTo>
                  <a:close/>
                </a:path>
              </a:pathLst>
            </a:custGeom>
            <a:solidFill>
              <a:srgbClr val="433550"/>
            </a:solidFill>
            <a:ln w="12700">
              <a:solidFill>
                <a:srgbClr val="000000"/>
              </a:solidFill>
            </a:ln>
          </p:spPr>
          <p:txBody>
            <a:bodyPr/>
            <a:lstStyle/>
            <a:p>
              <a:endParaRPr lang="en-IN"/>
            </a:p>
          </p:txBody>
        </p:sp>
      </p:grpSp>
      <p:sp>
        <p:nvSpPr>
          <p:cNvPr id="10" name="Freeform 10" descr="preencoded.png"/>
          <p:cNvSpPr/>
          <p:nvPr/>
        </p:nvSpPr>
        <p:spPr>
          <a:xfrm>
            <a:off x="1114720" y="3641674"/>
            <a:ext cx="668836" cy="668836"/>
          </a:xfrm>
          <a:custGeom>
            <a:avLst/>
            <a:gdLst/>
            <a:ahLst/>
            <a:cxnLst/>
            <a:rect l="l" t="t" r="r" b="b"/>
            <a:pathLst>
              <a:path w="668836" h="668836">
                <a:moveTo>
                  <a:pt x="0" y="0"/>
                </a:moveTo>
                <a:lnTo>
                  <a:pt x="668836" y="0"/>
                </a:lnTo>
                <a:lnTo>
                  <a:pt x="668836" y="668836"/>
                </a:lnTo>
                <a:lnTo>
                  <a:pt x="0" y="668836"/>
                </a:lnTo>
                <a:lnTo>
                  <a:pt x="0" y="0"/>
                </a:lnTo>
                <a:close/>
              </a:path>
            </a:pathLst>
          </a:custGeom>
          <a:blipFill>
            <a:blip r:embed="rId2"/>
            <a:stretch>
              <a:fillRect/>
            </a:stretch>
          </a:blipFill>
        </p:spPr>
        <p:txBody>
          <a:bodyPr/>
          <a:lstStyle/>
          <a:p>
            <a:endParaRPr lang="en-IN"/>
          </a:p>
        </p:txBody>
      </p:sp>
      <p:sp>
        <p:nvSpPr>
          <p:cNvPr id="11" name="Freeform 11" descr="preencoded.png"/>
          <p:cNvSpPr/>
          <p:nvPr/>
        </p:nvSpPr>
        <p:spPr>
          <a:xfrm>
            <a:off x="1298677" y="3825631"/>
            <a:ext cx="300933" cy="300933"/>
          </a:xfrm>
          <a:custGeom>
            <a:avLst/>
            <a:gdLst/>
            <a:ahLst/>
            <a:cxnLst/>
            <a:rect l="l" t="t" r="r" b="b"/>
            <a:pathLst>
              <a:path w="300933" h="300933">
                <a:moveTo>
                  <a:pt x="0" y="0"/>
                </a:moveTo>
                <a:lnTo>
                  <a:pt x="300932" y="0"/>
                </a:lnTo>
                <a:lnTo>
                  <a:pt x="300932" y="300932"/>
                </a:lnTo>
                <a:lnTo>
                  <a:pt x="0" y="300932"/>
                </a:lnTo>
                <a:lnTo>
                  <a:pt x="0" y="0"/>
                </a:lnTo>
                <a:close/>
              </a:path>
            </a:pathLst>
          </a:custGeom>
          <a:blipFill>
            <a:blip r:embed="rId3">
              <a:extLst>
                <a:ext uri="{96DAC541-7B7A-43D3-8B79-37D633B846F1}">
                  <asvg:svgBlip xmlns:asvg="http://schemas.microsoft.com/office/drawing/2016/SVG/main" r:embed="rId4"/>
                </a:ext>
              </a:extLst>
            </a:blip>
            <a:stretch>
              <a:fillRect l="-14062" r="-14059"/>
            </a:stretch>
          </a:blipFill>
        </p:spPr>
        <p:txBody>
          <a:bodyPr/>
          <a:lstStyle/>
          <a:p>
            <a:endParaRPr lang="en-IN"/>
          </a:p>
        </p:txBody>
      </p:sp>
      <p:sp>
        <p:nvSpPr>
          <p:cNvPr id="12" name="TextBox 12"/>
          <p:cNvSpPr txBox="1"/>
          <p:nvPr/>
        </p:nvSpPr>
        <p:spPr>
          <a:xfrm>
            <a:off x="1114720" y="4514402"/>
            <a:ext cx="5438480" cy="346249"/>
          </a:xfrm>
          <a:prstGeom prst="rect">
            <a:avLst/>
          </a:prstGeom>
        </p:spPr>
        <p:txBody>
          <a:bodyPr wrap="square" lIns="0" tIns="0" rIns="0" bIns="0" rtlCol="0" anchor="t">
            <a:spAutoFit/>
          </a:bodyPr>
          <a:lstStyle/>
          <a:p>
            <a:pPr algn="l">
              <a:lnSpc>
                <a:spcPts val="2687"/>
              </a:lnSpc>
            </a:pPr>
            <a:r>
              <a:rPr lang="en-US" sz="2400" b="1" dirty="0">
                <a:solidFill>
                  <a:srgbClr val="DAD1E6"/>
                </a:solidFill>
                <a:latin typeface="Arimo Bold"/>
                <a:ea typeface="Arimo Bold"/>
                <a:cs typeface="Arimo Bold"/>
                <a:sym typeface="Arimo Bold"/>
              </a:rPr>
              <a:t>5.8 Million Flight Records</a:t>
            </a:r>
          </a:p>
        </p:txBody>
      </p:sp>
      <p:sp>
        <p:nvSpPr>
          <p:cNvPr id="13" name="TextBox 13"/>
          <p:cNvSpPr txBox="1"/>
          <p:nvPr/>
        </p:nvSpPr>
        <p:spPr>
          <a:xfrm>
            <a:off x="1114720" y="4948828"/>
            <a:ext cx="7694857" cy="696344"/>
          </a:xfrm>
          <a:prstGeom prst="rect">
            <a:avLst/>
          </a:prstGeom>
        </p:spPr>
        <p:txBody>
          <a:bodyPr lIns="0" tIns="0" rIns="0" bIns="0" rtlCol="0" anchor="t">
            <a:spAutoFit/>
          </a:bodyPr>
          <a:lstStyle/>
          <a:p>
            <a:pPr algn="l">
              <a:lnSpc>
                <a:spcPts val="2750"/>
              </a:lnSpc>
            </a:pPr>
            <a:r>
              <a:rPr lang="en-US" sz="2000" dirty="0">
                <a:solidFill>
                  <a:srgbClr val="DAD1E6"/>
                </a:solidFill>
                <a:latin typeface="Fira Sans"/>
                <a:ea typeface="Fira Sans"/>
                <a:cs typeface="Fira Sans"/>
                <a:sym typeface="Fira Sans"/>
              </a:rPr>
              <a:t>An unparalleled volume of individual flight data points for granular analysis.</a:t>
            </a:r>
          </a:p>
        </p:txBody>
      </p:sp>
      <p:grpSp>
        <p:nvGrpSpPr>
          <p:cNvPr id="14" name="Group 14"/>
          <p:cNvGrpSpPr/>
          <p:nvPr/>
        </p:nvGrpSpPr>
        <p:grpSpPr>
          <a:xfrm>
            <a:off x="9255471" y="3418732"/>
            <a:ext cx="8140751" cy="2532907"/>
            <a:chOff x="0" y="0"/>
            <a:chExt cx="10854334" cy="3377209"/>
          </a:xfrm>
        </p:grpSpPr>
        <p:sp>
          <p:nvSpPr>
            <p:cNvPr id="15" name="Freeform 15"/>
            <p:cNvSpPr/>
            <p:nvPr/>
          </p:nvSpPr>
          <p:spPr>
            <a:xfrm>
              <a:off x="0" y="0"/>
              <a:ext cx="10854309" cy="3377184"/>
            </a:xfrm>
            <a:custGeom>
              <a:avLst/>
              <a:gdLst/>
              <a:ahLst/>
              <a:cxnLst/>
              <a:rect l="l" t="t" r="r" b="b"/>
              <a:pathLst>
                <a:path w="10854309" h="3377184">
                  <a:moveTo>
                    <a:pt x="0" y="44577"/>
                  </a:moveTo>
                  <a:cubicBezTo>
                    <a:pt x="0" y="19939"/>
                    <a:pt x="19939" y="0"/>
                    <a:pt x="44577" y="0"/>
                  </a:cubicBezTo>
                  <a:lnTo>
                    <a:pt x="10809732" y="0"/>
                  </a:lnTo>
                  <a:cubicBezTo>
                    <a:pt x="10834370" y="0"/>
                    <a:pt x="10854309" y="19939"/>
                    <a:pt x="10854309" y="44577"/>
                  </a:cubicBezTo>
                  <a:lnTo>
                    <a:pt x="10854309" y="3332607"/>
                  </a:lnTo>
                  <a:cubicBezTo>
                    <a:pt x="10854309" y="3357245"/>
                    <a:pt x="10834370" y="3377184"/>
                    <a:pt x="10809732" y="3377184"/>
                  </a:cubicBezTo>
                  <a:lnTo>
                    <a:pt x="44577" y="3377184"/>
                  </a:lnTo>
                  <a:cubicBezTo>
                    <a:pt x="19939" y="3377184"/>
                    <a:pt x="0" y="3357245"/>
                    <a:pt x="0" y="3332607"/>
                  </a:cubicBezTo>
                  <a:close/>
                </a:path>
              </a:pathLst>
            </a:custGeom>
            <a:solidFill>
              <a:srgbClr val="433550"/>
            </a:solidFill>
            <a:ln w="12700">
              <a:solidFill>
                <a:srgbClr val="000000"/>
              </a:solidFill>
            </a:ln>
          </p:spPr>
          <p:txBody>
            <a:bodyPr/>
            <a:lstStyle/>
            <a:p>
              <a:endParaRPr lang="en-IN"/>
            </a:p>
          </p:txBody>
        </p:sp>
      </p:grpSp>
      <p:sp>
        <p:nvSpPr>
          <p:cNvPr id="16" name="Freeform 16" descr="preencoded.png"/>
          <p:cNvSpPr/>
          <p:nvPr/>
        </p:nvSpPr>
        <p:spPr>
          <a:xfrm>
            <a:off x="9478413" y="3641674"/>
            <a:ext cx="668836" cy="668836"/>
          </a:xfrm>
          <a:custGeom>
            <a:avLst/>
            <a:gdLst/>
            <a:ahLst/>
            <a:cxnLst/>
            <a:rect l="l" t="t" r="r" b="b"/>
            <a:pathLst>
              <a:path w="668836" h="668836">
                <a:moveTo>
                  <a:pt x="0" y="0"/>
                </a:moveTo>
                <a:lnTo>
                  <a:pt x="668836" y="0"/>
                </a:lnTo>
                <a:lnTo>
                  <a:pt x="668836" y="668836"/>
                </a:lnTo>
                <a:lnTo>
                  <a:pt x="0" y="668836"/>
                </a:lnTo>
                <a:lnTo>
                  <a:pt x="0" y="0"/>
                </a:lnTo>
                <a:close/>
              </a:path>
            </a:pathLst>
          </a:custGeom>
          <a:blipFill>
            <a:blip r:embed="rId5"/>
            <a:stretch>
              <a:fillRect/>
            </a:stretch>
          </a:blipFill>
        </p:spPr>
        <p:txBody>
          <a:bodyPr/>
          <a:lstStyle/>
          <a:p>
            <a:endParaRPr lang="en-IN"/>
          </a:p>
        </p:txBody>
      </p:sp>
      <p:sp>
        <p:nvSpPr>
          <p:cNvPr id="17" name="Freeform 17" descr="preencoded.png"/>
          <p:cNvSpPr/>
          <p:nvPr/>
        </p:nvSpPr>
        <p:spPr>
          <a:xfrm>
            <a:off x="9662370" y="3825631"/>
            <a:ext cx="300933" cy="300933"/>
          </a:xfrm>
          <a:custGeom>
            <a:avLst/>
            <a:gdLst/>
            <a:ahLst/>
            <a:cxnLst/>
            <a:rect l="l" t="t" r="r" b="b"/>
            <a:pathLst>
              <a:path w="300933" h="300933">
                <a:moveTo>
                  <a:pt x="0" y="0"/>
                </a:moveTo>
                <a:lnTo>
                  <a:pt x="300932" y="0"/>
                </a:lnTo>
                <a:lnTo>
                  <a:pt x="300932" y="300932"/>
                </a:lnTo>
                <a:lnTo>
                  <a:pt x="0" y="300932"/>
                </a:lnTo>
                <a:lnTo>
                  <a:pt x="0" y="0"/>
                </a:lnTo>
                <a:close/>
              </a:path>
            </a:pathLst>
          </a:custGeom>
          <a:blipFill>
            <a:blip r:embed="rId6">
              <a:extLst>
                <a:ext uri="{96DAC541-7B7A-43D3-8B79-37D633B846F1}">
                  <asvg:svgBlip xmlns:asvg="http://schemas.microsoft.com/office/drawing/2016/SVG/main" r:embed="rId7"/>
                </a:ext>
              </a:extLst>
            </a:blip>
            <a:stretch>
              <a:fillRect l="-14062" r="-14059"/>
            </a:stretch>
          </a:blipFill>
        </p:spPr>
        <p:txBody>
          <a:bodyPr/>
          <a:lstStyle/>
          <a:p>
            <a:endParaRPr lang="en-IN"/>
          </a:p>
        </p:txBody>
      </p:sp>
      <p:sp>
        <p:nvSpPr>
          <p:cNvPr id="18" name="TextBox 18"/>
          <p:cNvSpPr txBox="1"/>
          <p:nvPr/>
        </p:nvSpPr>
        <p:spPr>
          <a:xfrm>
            <a:off x="9478413" y="4514402"/>
            <a:ext cx="2786958" cy="346249"/>
          </a:xfrm>
          <a:prstGeom prst="rect">
            <a:avLst/>
          </a:prstGeom>
        </p:spPr>
        <p:txBody>
          <a:bodyPr lIns="0" tIns="0" rIns="0" bIns="0" rtlCol="0" anchor="t">
            <a:spAutoFit/>
          </a:bodyPr>
          <a:lstStyle/>
          <a:p>
            <a:pPr algn="l">
              <a:lnSpc>
                <a:spcPts val="2687"/>
              </a:lnSpc>
            </a:pPr>
            <a:r>
              <a:rPr lang="en-US" sz="2400" b="1" dirty="0">
                <a:solidFill>
                  <a:srgbClr val="DAD1E6"/>
                </a:solidFill>
                <a:latin typeface="Arimo Bold"/>
                <a:ea typeface="Arimo Bold"/>
                <a:cs typeface="Arimo Bold"/>
                <a:sym typeface="Arimo Bold"/>
              </a:rPr>
              <a:t>14 Major Airlines</a:t>
            </a:r>
          </a:p>
        </p:txBody>
      </p:sp>
      <p:sp>
        <p:nvSpPr>
          <p:cNvPr id="19" name="TextBox 19"/>
          <p:cNvSpPr txBox="1"/>
          <p:nvPr/>
        </p:nvSpPr>
        <p:spPr>
          <a:xfrm>
            <a:off x="9478413" y="4948828"/>
            <a:ext cx="7694857" cy="696344"/>
          </a:xfrm>
          <a:prstGeom prst="rect">
            <a:avLst/>
          </a:prstGeom>
        </p:spPr>
        <p:txBody>
          <a:bodyPr lIns="0" tIns="0" rIns="0" bIns="0" rtlCol="0" anchor="t">
            <a:spAutoFit/>
          </a:bodyPr>
          <a:lstStyle/>
          <a:p>
            <a:pPr algn="l">
              <a:lnSpc>
                <a:spcPts val="2750"/>
              </a:lnSpc>
            </a:pPr>
            <a:r>
              <a:rPr lang="en-US" sz="2000" dirty="0">
                <a:solidFill>
                  <a:srgbClr val="DAD1E6"/>
                </a:solidFill>
                <a:latin typeface="Fira Sans"/>
                <a:ea typeface="Fira Sans"/>
                <a:cs typeface="Fira Sans"/>
                <a:sym typeface="Fira Sans"/>
              </a:rPr>
              <a:t>Coverage across the key players in the U.S. commercial aviation sector.</a:t>
            </a:r>
          </a:p>
        </p:txBody>
      </p:sp>
      <p:grpSp>
        <p:nvGrpSpPr>
          <p:cNvPr id="20" name="Group 20"/>
          <p:cNvGrpSpPr/>
          <p:nvPr/>
        </p:nvGrpSpPr>
        <p:grpSpPr>
          <a:xfrm>
            <a:off x="891778" y="6174581"/>
            <a:ext cx="8140751" cy="2532907"/>
            <a:chOff x="0" y="0"/>
            <a:chExt cx="10854334" cy="3377209"/>
          </a:xfrm>
        </p:grpSpPr>
        <p:sp>
          <p:nvSpPr>
            <p:cNvPr id="21" name="Freeform 21"/>
            <p:cNvSpPr/>
            <p:nvPr/>
          </p:nvSpPr>
          <p:spPr>
            <a:xfrm>
              <a:off x="0" y="0"/>
              <a:ext cx="10854309" cy="3377184"/>
            </a:xfrm>
            <a:custGeom>
              <a:avLst/>
              <a:gdLst/>
              <a:ahLst/>
              <a:cxnLst/>
              <a:rect l="l" t="t" r="r" b="b"/>
              <a:pathLst>
                <a:path w="10854309" h="3377184">
                  <a:moveTo>
                    <a:pt x="0" y="44577"/>
                  </a:moveTo>
                  <a:cubicBezTo>
                    <a:pt x="0" y="19939"/>
                    <a:pt x="19939" y="0"/>
                    <a:pt x="44577" y="0"/>
                  </a:cubicBezTo>
                  <a:lnTo>
                    <a:pt x="10809732" y="0"/>
                  </a:lnTo>
                  <a:cubicBezTo>
                    <a:pt x="10834370" y="0"/>
                    <a:pt x="10854309" y="19939"/>
                    <a:pt x="10854309" y="44577"/>
                  </a:cubicBezTo>
                  <a:lnTo>
                    <a:pt x="10854309" y="3332607"/>
                  </a:lnTo>
                  <a:cubicBezTo>
                    <a:pt x="10854309" y="3357245"/>
                    <a:pt x="10834370" y="3377184"/>
                    <a:pt x="10809732" y="3377184"/>
                  </a:cubicBezTo>
                  <a:lnTo>
                    <a:pt x="44577" y="3377184"/>
                  </a:lnTo>
                  <a:cubicBezTo>
                    <a:pt x="19939" y="3377184"/>
                    <a:pt x="0" y="3357245"/>
                    <a:pt x="0" y="3332607"/>
                  </a:cubicBezTo>
                  <a:close/>
                </a:path>
              </a:pathLst>
            </a:custGeom>
            <a:solidFill>
              <a:srgbClr val="433550"/>
            </a:solidFill>
            <a:ln w="12700">
              <a:solidFill>
                <a:srgbClr val="000000"/>
              </a:solidFill>
            </a:ln>
          </p:spPr>
          <p:txBody>
            <a:bodyPr/>
            <a:lstStyle/>
            <a:p>
              <a:endParaRPr lang="en-IN"/>
            </a:p>
          </p:txBody>
        </p:sp>
      </p:grpSp>
      <p:sp>
        <p:nvSpPr>
          <p:cNvPr id="22" name="Freeform 22" descr="preencoded.png"/>
          <p:cNvSpPr/>
          <p:nvPr/>
        </p:nvSpPr>
        <p:spPr>
          <a:xfrm>
            <a:off x="1114720" y="6397523"/>
            <a:ext cx="668836" cy="668836"/>
          </a:xfrm>
          <a:custGeom>
            <a:avLst/>
            <a:gdLst/>
            <a:ahLst/>
            <a:cxnLst/>
            <a:rect l="l" t="t" r="r" b="b"/>
            <a:pathLst>
              <a:path w="668836" h="668836">
                <a:moveTo>
                  <a:pt x="0" y="0"/>
                </a:moveTo>
                <a:lnTo>
                  <a:pt x="668836" y="0"/>
                </a:lnTo>
                <a:lnTo>
                  <a:pt x="668836" y="668836"/>
                </a:lnTo>
                <a:lnTo>
                  <a:pt x="0" y="668836"/>
                </a:lnTo>
                <a:lnTo>
                  <a:pt x="0" y="0"/>
                </a:lnTo>
                <a:close/>
              </a:path>
            </a:pathLst>
          </a:custGeom>
          <a:blipFill>
            <a:blip r:embed="rId8"/>
            <a:stretch>
              <a:fillRect/>
            </a:stretch>
          </a:blipFill>
        </p:spPr>
        <p:txBody>
          <a:bodyPr/>
          <a:lstStyle/>
          <a:p>
            <a:endParaRPr lang="en-IN"/>
          </a:p>
        </p:txBody>
      </p:sp>
      <p:sp>
        <p:nvSpPr>
          <p:cNvPr id="23" name="Freeform 23" descr="preencoded.png"/>
          <p:cNvSpPr/>
          <p:nvPr/>
        </p:nvSpPr>
        <p:spPr>
          <a:xfrm>
            <a:off x="1298677" y="6581480"/>
            <a:ext cx="300933" cy="300933"/>
          </a:xfrm>
          <a:custGeom>
            <a:avLst/>
            <a:gdLst/>
            <a:ahLst/>
            <a:cxnLst/>
            <a:rect l="l" t="t" r="r" b="b"/>
            <a:pathLst>
              <a:path w="300933" h="300933">
                <a:moveTo>
                  <a:pt x="0" y="0"/>
                </a:moveTo>
                <a:lnTo>
                  <a:pt x="300932" y="0"/>
                </a:lnTo>
                <a:lnTo>
                  <a:pt x="300932" y="300933"/>
                </a:lnTo>
                <a:lnTo>
                  <a:pt x="0" y="300933"/>
                </a:lnTo>
                <a:lnTo>
                  <a:pt x="0" y="0"/>
                </a:lnTo>
                <a:close/>
              </a:path>
            </a:pathLst>
          </a:custGeom>
          <a:blipFill>
            <a:blip r:embed="rId9">
              <a:extLst>
                <a:ext uri="{96DAC541-7B7A-43D3-8B79-37D633B846F1}">
                  <asvg:svgBlip xmlns:asvg="http://schemas.microsoft.com/office/drawing/2016/SVG/main" r:embed="rId10"/>
                </a:ext>
              </a:extLst>
            </a:blip>
            <a:stretch>
              <a:fillRect l="-10938" r="-10935"/>
            </a:stretch>
          </a:blipFill>
        </p:spPr>
        <p:txBody>
          <a:bodyPr/>
          <a:lstStyle/>
          <a:p>
            <a:endParaRPr lang="en-IN"/>
          </a:p>
        </p:txBody>
      </p:sp>
      <p:sp>
        <p:nvSpPr>
          <p:cNvPr id="24" name="TextBox 24"/>
          <p:cNvSpPr txBox="1"/>
          <p:nvPr/>
        </p:nvSpPr>
        <p:spPr>
          <a:xfrm>
            <a:off x="1114720" y="7270252"/>
            <a:ext cx="4295480" cy="346249"/>
          </a:xfrm>
          <a:prstGeom prst="rect">
            <a:avLst/>
          </a:prstGeom>
        </p:spPr>
        <p:txBody>
          <a:bodyPr wrap="square" lIns="0" tIns="0" rIns="0" bIns="0" rtlCol="0" anchor="t">
            <a:spAutoFit/>
          </a:bodyPr>
          <a:lstStyle/>
          <a:p>
            <a:pPr algn="l">
              <a:lnSpc>
                <a:spcPts val="2687"/>
              </a:lnSpc>
            </a:pPr>
            <a:r>
              <a:rPr lang="en-US" sz="2400" b="1" dirty="0">
                <a:solidFill>
                  <a:srgbClr val="DAD1E6"/>
                </a:solidFill>
                <a:latin typeface="Arimo Bold"/>
                <a:ea typeface="Arimo Bold"/>
                <a:cs typeface="Arimo Bold"/>
                <a:sym typeface="Arimo Bold"/>
              </a:rPr>
              <a:t>8,609 Unique Routes</a:t>
            </a:r>
          </a:p>
        </p:txBody>
      </p:sp>
      <p:sp>
        <p:nvSpPr>
          <p:cNvPr id="25" name="TextBox 25"/>
          <p:cNvSpPr txBox="1"/>
          <p:nvPr/>
        </p:nvSpPr>
        <p:spPr>
          <a:xfrm>
            <a:off x="1114720" y="7704687"/>
            <a:ext cx="7694857" cy="337272"/>
          </a:xfrm>
          <a:prstGeom prst="rect">
            <a:avLst/>
          </a:prstGeom>
        </p:spPr>
        <p:txBody>
          <a:bodyPr lIns="0" tIns="0" rIns="0" bIns="0" rtlCol="0" anchor="t">
            <a:spAutoFit/>
          </a:bodyPr>
          <a:lstStyle/>
          <a:p>
            <a:pPr algn="l">
              <a:lnSpc>
                <a:spcPts val="2750"/>
              </a:lnSpc>
            </a:pPr>
            <a:r>
              <a:rPr lang="en-US" sz="2000" dirty="0">
                <a:solidFill>
                  <a:srgbClr val="DAD1E6"/>
                </a:solidFill>
                <a:latin typeface="Fira Sans"/>
                <a:ea typeface="Fira Sans"/>
                <a:cs typeface="Fira Sans"/>
                <a:sym typeface="Fira Sans"/>
              </a:rPr>
              <a:t>Detailed insights into the performance of diverse flight corridors.</a:t>
            </a:r>
          </a:p>
        </p:txBody>
      </p:sp>
      <p:grpSp>
        <p:nvGrpSpPr>
          <p:cNvPr id="26" name="Group 26"/>
          <p:cNvGrpSpPr/>
          <p:nvPr/>
        </p:nvGrpSpPr>
        <p:grpSpPr>
          <a:xfrm>
            <a:off x="9255471" y="6174581"/>
            <a:ext cx="8140751" cy="2532907"/>
            <a:chOff x="0" y="0"/>
            <a:chExt cx="10854334" cy="3377209"/>
          </a:xfrm>
        </p:grpSpPr>
        <p:sp>
          <p:nvSpPr>
            <p:cNvPr id="27" name="Freeform 27"/>
            <p:cNvSpPr/>
            <p:nvPr/>
          </p:nvSpPr>
          <p:spPr>
            <a:xfrm>
              <a:off x="0" y="0"/>
              <a:ext cx="10854309" cy="3377184"/>
            </a:xfrm>
            <a:custGeom>
              <a:avLst/>
              <a:gdLst/>
              <a:ahLst/>
              <a:cxnLst/>
              <a:rect l="l" t="t" r="r" b="b"/>
              <a:pathLst>
                <a:path w="10854309" h="3377184">
                  <a:moveTo>
                    <a:pt x="0" y="44577"/>
                  </a:moveTo>
                  <a:cubicBezTo>
                    <a:pt x="0" y="19939"/>
                    <a:pt x="19939" y="0"/>
                    <a:pt x="44577" y="0"/>
                  </a:cubicBezTo>
                  <a:lnTo>
                    <a:pt x="10809732" y="0"/>
                  </a:lnTo>
                  <a:cubicBezTo>
                    <a:pt x="10834370" y="0"/>
                    <a:pt x="10854309" y="19939"/>
                    <a:pt x="10854309" y="44577"/>
                  </a:cubicBezTo>
                  <a:lnTo>
                    <a:pt x="10854309" y="3332607"/>
                  </a:lnTo>
                  <a:cubicBezTo>
                    <a:pt x="10854309" y="3357245"/>
                    <a:pt x="10834370" y="3377184"/>
                    <a:pt x="10809732" y="3377184"/>
                  </a:cubicBezTo>
                  <a:lnTo>
                    <a:pt x="44577" y="3377184"/>
                  </a:lnTo>
                  <a:cubicBezTo>
                    <a:pt x="19939" y="3377184"/>
                    <a:pt x="0" y="3357245"/>
                    <a:pt x="0" y="3332607"/>
                  </a:cubicBezTo>
                  <a:close/>
                </a:path>
              </a:pathLst>
            </a:custGeom>
            <a:solidFill>
              <a:srgbClr val="433550"/>
            </a:solidFill>
            <a:ln w="12700">
              <a:solidFill>
                <a:srgbClr val="000000"/>
              </a:solidFill>
            </a:ln>
          </p:spPr>
          <p:txBody>
            <a:bodyPr/>
            <a:lstStyle/>
            <a:p>
              <a:endParaRPr lang="en-IN"/>
            </a:p>
          </p:txBody>
        </p:sp>
      </p:grpSp>
      <p:sp>
        <p:nvSpPr>
          <p:cNvPr id="28" name="Freeform 28" descr="preencoded.png"/>
          <p:cNvSpPr/>
          <p:nvPr/>
        </p:nvSpPr>
        <p:spPr>
          <a:xfrm>
            <a:off x="9478413" y="6397523"/>
            <a:ext cx="668836" cy="668836"/>
          </a:xfrm>
          <a:custGeom>
            <a:avLst/>
            <a:gdLst/>
            <a:ahLst/>
            <a:cxnLst/>
            <a:rect l="l" t="t" r="r" b="b"/>
            <a:pathLst>
              <a:path w="668836" h="668836">
                <a:moveTo>
                  <a:pt x="0" y="0"/>
                </a:moveTo>
                <a:lnTo>
                  <a:pt x="668836" y="0"/>
                </a:lnTo>
                <a:lnTo>
                  <a:pt x="668836" y="668836"/>
                </a:lnTo>
                <a:lnTo>
                  <a:pt x="0" y="668836"/>
                </a:lnTo>
                <a:lnTo>
                  <a:pt x="0" y="0"/>
                </a:lnTo>
                <a:close/>
              </a:path>
            </a:pathLst>
          </a:custGeom>
          <a:blipFill>
            <a:blip r:embed="rId11"/>
            <a:stretch>
              <a:fillRect/>
            </a:stretch>
          </a:blipFill>
        </p:spPr>
        <p:txBody>
          <a:bodyPr/>
          <a:lstStyle/>
          <a:p>
            <a:endParaRPr lang="en-IN"/>
          </a:p>
        </p:txBody>
      </p:sp>
      <p:sp>
        <p:nvSpPr>
          <p:cNvPr id="29" name="Freeform 29" descr="preencoded.png"/>
          <p:cNvSpPr/>
          <p:nvPr/>
        </p:nvSpPr>
        <p:spPr>
          <a:xfrm>
            <a:off x="9662370" y="6581480"/>
            <a:ext cx="300933" cy="300933"/>
          </a:xfrm>
          <a:custGeom>
            <a:avLst/>
            <a:gdLst/>
            <a:ahLst/>
            <a:cxnLst/>
            <a:rect l="l" t="t" r="r" b="b"/>
            <a:pathLst>
              <a:path w="300933" h="300933">
                <a:moveTo>
                  <a:pt x="0" y="0"/>
                </a:moveTo>
                <a:lnTo>
                  <a:pt x="300932" y="0"/>
                </a:lnTo>
                <a:lnTo>
                  <a:pt x="300932" y="300933"/>
                </a:lnTo>
                <a:lnTo>
                  <a:pt x="0" y="300933"/>
                </a:lnTo>
                <a:lnTo>
                  <a:pt x="0" y="0"/>
                </a:lnTo>
                <a:close/>
              </a:path>
            </a:pathLst>
          </a:custGeom>
          <a:blipFill>
            <a:blip r:embed="rId12">
              <a:extLst>
                <a:ext uri="{96DAC541-7B7A-43D3-8B79-37D633B846F1}">
                  <asvg:svgBlip xmlns:asvg="http://schemas.microsoft.com/office/drawing/2016/SVG/main" r:embed="rId13"/>
                </a:ext>
              </a:extLst>
            </a:blip>
            <a:stretch>
              <a:fillRect t="-1563" b="-1560"/>
            </a:stretch>
          </a:blipFill>
        </p:spPr>
        <p:txBody>
          <a:bodyPr/>
          <a:lstStyle/>
          <a:p>
            <a:endParaRPr lang="en-IN"/>
          </a:p>
        </p:txBody>
      </p:sp>
      <p:sp>
        <p:nvSpPr>
          <p:cNvPr id="30" name="TextBox 30"/>
          <p:cNvSpPr txBox="1"/>
          <p:nvPr/>
        </p:nvSpPr>
        <p:spPr>
          <a:xfrm>
            <a:off x="9478413" y="7270252"/>
            <a:ext cx="2786958" cy="346249"/>
          </a:xfrm>
          <a:prstGeom prst="rect">
            <a:avLst/>
          </a:prstGeom>
        </p:spPr>
        <p:txBody>
          <a:bodyPr lIns="0" tIns="0" rIns="0" bIns="0" rtlCol="0" anchor="t">
            <a:spAutoFit/>
          </a:bodyPr>
          <a:lstStyle/>
          <a:p>
            <a:pPr algn="l">
              <a:lnSpc>
                <a:spcPts val="2687"/>
              </a:lnSpc>
            </a:pPr>
            <a:r>
              <a:rPr lang="en-US" sz="2400" b="1" dirty="0">
                <a:solidFill>
                  <a:srgbClr val="DAD1E6"/>
                </a:solidFill>
                <a:latin typeface="Arimo Bold"/>
                <a:ea typeface="Arimo Bold"/>
                <a:cs typeface="Arimo Bold"/>
                <a:sym typeface="Arimo Bold"/>
              </a:rPr>
              <a:t>1,860 Airports</a:t>
            </a:r>
          </a:p>
        </p:txBody>
      </p:sp>
      <p:sp>
        <p:nvSpPr>
          <p:cNvPr id="31" name="TextBox 31"/>
          <p:cNvSpPr txBox="1"/>
          <p:nvPr/>
        </p:nvSpPr>
        <p:spPr>
          <a:xfrm>
            <a:off x="9478413" y="7704687"/>
            <a:ext cx="7694857" cy="696344"/>
          </a:xfrm>
          <a:prstGeom prst="rect">
            <a:avLst/>
          </a:prstGeom>
        </p:spPr>
        <p:txBody>
          <a:bodyPr lIns="0" tIns="0" rIns="0" bIns="0" rtlCol="0" anchor="t">
            <a:spAutoFit/>
          </a:bodyPr>
          <a:lstStyle/>
          <a:p>
            <a:pPr algn="l">
              <a:lnSpc>
                <a:spcPts val="2750"/>
              </a:lnSpc>
            </a:pPr>
            <a:r>
              <a:rPr lang="en-US" sz="2000" dirty="0">
                <a:solidFill>
                  <a:srgbClr val="DAD1E6"/>
                </a:solidFill>
                <a:latin typeface="Fira Sans"/>
                <a:ea typeface="Fira Sans"/>
                <a:cs typeface="Fira Sans"/>
                <a:sym typeface="Fira Sans"/>
              </a:rPr>
              <a:t>Including major hubs and regional facilities, providing a holistic view of airport operations.</a:t>
            </a:r>
          </a:p>
        </p:txBody>
      </p:sp>
      <p:sp>
        <p:nvSpPr>
          <p:cNvPr id="32" name="TextBox 32"/>
          <p:cNvSpPr txBox="1"/>
          <p:nvPr/>
        </p:nvSpPr>
        <p:spPr>
          <a:xfrm>
            <a:off x="891778" y="8891587"/>
            <a:ext cx="16504444" cy="696344"/>
          </a:xfrm>
          <a:prstGeom prst="rect">
            <a:avLst/>
          </a:prstGeom>
        </p:spPr>
        <p:txBody>
          <a:bodyPr lIns="0" tIns="0" rIns="0" bIns="0" rtlCol="0" anchor="t">
            <a:spAutoFit/>
          </a:bodyPr>
          <a:lstStyle/>
          <a:p>
            <a:pPr marL="342900" indent="-342900" algn="l">
              <a:lnSpc>
                <a:spcPts val="2750"/>
              </a:lnSpc>
              <a:buFont typeface="Wingdings" panose="05000000000000000000" pitchFamily="2" charset="2"/>
              <a:buChar char="q"/>
            </a:pPr>
            <a:r>
              <a:rPr lang="en-US" sz="2000" dirty="0">
                <a:solidFill>
                  <a:srgbClr val="DAD1E6"/>
                </a:solidFill>
                <a:latin typeface="Fira Sans"/>
                <a:ea typeface="Fira Sans"/>
                <a:cs typeface="Fira Sans"/>
                <a:sym typeface="Fira Sans"/>
              </a:rPr>
              <a:t>This comprehensive dataset allows for analysis across varying traffic volumes, geographic regions, seasonal conditions, passenger demand fluctuations, congestion levels, and dynamic weather patterns, ensuring highly relevant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sp>
        <p:nvSpPr>
          <p:cNvPr id="6" name="TextBox 6"/>
          <p:cNvSpPr txBox="1"/>
          <p:nvPr/>
        </p:nvSpPr>
        <p:spPr>
          <a:xfrm>
            <a:off x="496042" y="331584"/>
            <a:ext cx="18172957" cy="405304"/>
          </a:xfrm>
          <a:prstGeom prst="rect">
            <a:avLst/>
          </a:prstGeom>
        </p:spPr>
        <p:txBody>
          <a:bodyPr wrap="square" lIns="0" tIns="0" rIns="0" bIns="0" rtlCol="0" anchor="t">
            <a:spAutoFit/>
          </a:bodyPr>
          <a:lstStyle/>
          <a:p>
            <a:pPr algn="l">
              <a:lnSpc>
                <a:spcPts val="2999"/>
              </a:lnSpc>
            </a:pPr>
            <a:r>
              <a:rPr lang="en-US" sz="4000" b="1" dirty="0">
                <a:solidFill>
                  <a:srgbClr val="F94CAF"/>
                </a:solidFill>
                <a:latin typeface="Arimo Bold"/>
                <a:ea typeface="Arimo Bold"/>
                <a:cs typeface="Arimo Bold"/>
                <a:sym typeface="Arimo Bold"/>
              </a:rPr>
              <a:t>Overall Punctuality &amp; Delay Overview: The State of U.S. Air Travel</a:t>
            </a:r>
          </a:p>
        </p:txBody>
      </p:sp>
      <p:sp>
        <p:nvSpPr>
          <p:cNvPr id="7" name="TextBox 7"/>
          <p:cNvSpPr txBox="1"/>
          <p:nvPr/>
        </p:nvSpPr>
        <p:spPr>
          <a:xfrm>
            <a:off x="496043" y="870566"/>
            <a:ext cx="8496748" cy="830997"/>
          </a:xfrm>
          <a:prstGeom prst="rect">
            <a:avLst/>
          </a:prstGeom>
        </p:spPr>
        <p:txBody>
          <a:bodyPr lIns="0" tIns="0" rIns="0" bIns="0" rtlCol="0" anchor="t">
            <a:spAutoFit/>
          </a:bodyPr>
          <a:lstStyle/>
          <a:p>
            <a:pPr algn="l"/>
            <a:r>
              <a:rPr lang="en-US" dirty="0">
                <a:solidFill>
                  <a:srgbClr val="DAD1E6"/>
                </a:solidFill>
                <a:latin typeface="Fira Sans"/>
                <a:ea typeface="Fira Sans"/>
                <a:cs typeface="Fira Sans"/>
                <a:sym typeface="Fira Sans"/>
              </a:rPr>
              <a:t>The U.S. airline system generally exhibits strong reliability, with a significant majority of flights adhering to their scheduled arrival times. However, a notable portion still experiences delays.</a:t>
            </a:r>
          </a:p>
        </p:txBody>
      </p:sp>
      <p:sp>
        <p:nvSpPr>
          <p:cNvPr id="8" name="TextBox 8"/>
          <p:cNvSpPr txBox="1"/>
          <p:nvPr/>
        </p:nvSpPr>
        <p:spPr>
          <a:xfrm>
            <a:off x="3981450" y="2406701"/>
            <a:ext cx="1525638" cy="271910"/>
          </a:xfrm>
          <a:prstGeom prst="rect">
            <a:avLst/>
          </a:prstGeom>
        </p:spPr>
        <p:txBody>
          <a:bodyPr lIns="0" tIns="0" rIns="0" bIns="0" rtlCol="0" anchor="t">
            <a:spAutoFit/>
          </a:bodyPr>
          <a:lstStyle/>
          <a:p>
            <a:pPr algn="ctr">
              <a:lnSpc>
                <a:spcPts val="2437"/>
              </a:lnSpc>
            </a:pPr>
            <a:r>
              <a:rPr lang="en-US" sz="2437" b="1">
                <a:solidFill>
                  <a:srgbClr val="DAD1E6"/>
                </a:solidFill>
                <a:latin typeface="Arimo Bold"/>
                <a:ea typeface="Arimo Bold"/>
                <a:cs typeface="Arimo Bold"/>
                <a:sym typeface="Arimo Bold"/>
              </a:rPr>
              <a:t>82.41%</a:t>
            </a:r>
          </a:p>
        </p:txBody>
      </p:sp>
      <p:sp>
        <p:nvSpPr>
          <p:cNvPr id="9" name="Freeform 9" descr="preencoded.png"/>
          <p:cNvSpPr/>
          <p:nvPr/>
        </p:nvSpPr>
        <p:spPr>
          <a:xfrm>
            <a:off x="3814020" y="1593352"/>
            <a:ext cx="1860652" cy="1860652"/>
          </a:xfrm>
          <a:custGeom>
            <a:avLst/>
            <a:gdLst/>
            <a:ahLst/>
            <a:cxnLst/>
            <a:rect l="l" t="t" r="r" b="b"/>
            <a:pathLst>
              <a:path w="1860652" h="1860652">
                <a:moveTo>
                  <a:pt x="0" y="0"/>
                </a:moveTo>
                <a:lnTo>
                  <a:pt x="1860651" y="0"/>
                </a:lnTo>
                <a:lnTo>
                  <a:pt x="1860651" y="1860651"/>
                </a:lnTo>
                <a:lnTo>
                  <a:pt x="0" y="1860651"/>
                </a:lnTo>
                <a:lnTo>
                  <a:pt x="0" y="0"/>
                </a:lnTo>
                <a:close/>
              </a:path>
            </a:pathLst>
          </a:custGeom>
          <a:blipFill>
            <a:blip r:embed="rId2"/>
            <a:stretch>
              <a:fillRect/>
            </a:stretch>
          </a:blipFill>
        </p:spPr>
        <p:txBody>
          <a:bodyPr/>
          <a:lstStyle/>
          <a:p>
            <a:endParaRPr lang="en-IN"/>
          </a:p>
        </p:txBody>
      </p:sp>
      <p:sp>
        <p:nvSpPr>
          <p:cNvPr id="10" name="TextBox 10"/>
          <p:cNvSpPr txBox="1"/>
          <p:nvPr/>
        </p:nvSpPr>
        <p:spPr>
          <a:xfrm>
            <a:off x="3969096" y="3580362"/>
            <a:ext cx="1974504" cy="196849"/>
          </a:xfrm>
          <a:prstGeom prst="rect">
            <a:avLst/>
          </a:prstGeom>
        </p:spPr>
        <p:txBody>
          <a:bodyPr wrap="square" lIns="0" tIns="0" rIns="0" bIns="0" rtlCol="0" anchor="t">
            <a:spAutoFit/>
          </a:bodyPr>
          <a:lstStyle/>
          <a:p>
            <a:pPr algn="ctr">
              <a:lnSpc>
                <a:spcPts val="1500"/>
              </a:lnSpc>
            </a:pPr>
            <a:r>
              <a:rPr lang="en-US" b="1" dirty="0">
                <a:solidFill>
                  <a:srgbClr val="DAD1E6"/>
                </a:solidFill>
                <a:latin typeface="Arimo Bold"/>
                <a:ea typeface="Arimo Bold"/>
                <a:cs typeface="Arimo Bold"/>
                <a:sym typeface="Arimo Bold"/>
              </a:rPr>
              <a:t>On-Time Arrivals</a:t>
            </a:r>
          </a:p>
        </p:txBody>
      </p:sp>
      <p:sp>
        <p:nvSpPr>
          <p:cNvPr id="11" name="TextBox 11"/>
          <p:cNvSpPr txBox="1"/>
          <p:nvPr/>
        </p:nvSpPr>
        <p:spPr>
          <a:xfrm>
            <a:off x="3814020" y="3879056"/>
            <a:ext cx="2129580" cy="738664"/>
          </a:xfrm>
          <a:prstGeom prst="rect">
            <a:avLst/>
          </a:prstGeom>
        </p:spPr>
        <p:txBody>
          <a:bodyPr wrap="square" lIns="0" tIns="0" rIns="0" bIns="0" rtlCol="0" anchor="t">
            <a:spAutoFit/>
          </a:bodyPr>
          <a:lstStyle/>
          <a:p>
            <a:pPr algn="ctr"/>
            <a:r>
              <a:rPr lang="en-US" sz="1600" dirty="0">
                <a:solidFill>
                  <a:srgbClr val="DAD1E6"/>
                </a:solidFill>
                <a:latin typeface="Fira Sans"/>
                <a:ea typeface="Fira Sans"/>
                <a:cs typeface="Fira Sans"/>
                <a:sym typeface="Fira Sans"/>
              </a:rPr>
              <a:t>A testament to the overall efficiency of airline operations.</a:t>
            </a:r>
          </a:p>
        </p:txBody>
      </p:sp>
      <p:sp>
        <p:nvSpPr>
          <p:cNvPr id="12" name="TextBox 12"/>
          <p:cNvSpPr txBox="1"/>
          <p:nvPr/>
        </p:nvSpPr>
        <p:spPr>
          <a:xfrm>
            <a:off x="1044331" y="5328870"/>
            <a:ext cx="1525638" cy="271910"/>
          </a:xfrm>
          <a:prstGeom prst="rect">
            <a:avLst/>
          </a:prstGeom>
        </p:spPr>
        <p:txBody>
          <a:bodyPr lIns="0" tIns="0" rIns="0" bIns="0" rtlCol="0" anchor="t">
            <a:spAutoFit/>
          </a:bodyPr>
          <a:lstStyle/>
          <a:p>
            <a:pPr algn="ctr">
              <a:lnSpc>
                <a:spcPts val="2437"/>
              </a:lnSpc>
            </a:pPr>
            <a:r>
              <a:rPr lang="en-US" sz="2437" b="1" dirty="0">
                <a:solidFill>
                  <a:srgbClr val="DAD1E6"/>
                </a:solidFill>
                <a:latin typeface="Arimo Bold"/>
                <a:ea typeface="Arimo Bold"/>
                <a:cs typeface="Arimo Bold"/>
                <a:sym typeface="Arimo Bold"/>
              </a:rPr>
              <a:t>17.59%</a:t>
            </a:r>
          </a:p>
        </p:txBody>
      </p:sp>
      <p:sp>
        <p:nvSpPr>
          <p:cNvPr id="13" name="Freeform 13" descr="preencoded.png"/>
          <p:cNvSpPr/>
          <p:nvPr/>
        </p:nvSpPr>
        <p:spPr>
          <a:xfrm>
            <a:off x="882663" y="4415728"/>
            <a:ext cx="1860652" cy="1860652"/>
          </a:xfrm>
          <a:custGeom>
            <a:avLst/>
            <a:gdLst/>
            <a:ahLst/>
            <a:cxnLst/>
            <a:rect l="l" t="t" r="r" b="b"/>
            <a:pathLst>
              <a:path w="1860652" h="1860652">
                <a:moveTo>
                  <a:pt x="0" y="0"/>
                </a:moveTo>
                <a:lnTo>
                  <a:pt x="1860651" y="0"/>
                </a:lnTo>
                <a:lnTo>
                  <a:pt x="1860651" y="1860651"/>
                </a:lnTo>
                <a:lnTo>
                  <a:pt x="0" y="1860651"/>
                </a:lnTo>
                <a:lnTo>
                  <a:pt x="0" y="0"/>
                </a:lnTo>
                <a:close/>
              </a:path>
            </a:pathLst>
          </a:custGeom>
          <a:blipFill>
            <a:blip r:embed="rId3"/>
            <a:stretch>
              <a:fillRect/>
            </a:stretch>
          </a:blipFill>
        </p:spPr>
        <p:txBody>
          <a:bodyPr/>
          <a:lstStyle/>
          <a:p>
            <a:endParaRPr lang="en-IN"/>
          </a:p>
        </p:txBody>
      </p:sp>
      <p:sp>
        <p:nvSpPr>
          <p:cNvPr id="14" name="TextBox 14"/>
          <p:cNvSpPr txBox="1"/>
          <p:nvPr/>
        </p:nvSpPr>
        <p:spPr>
          <a:xfrm>
            <a:off x="904785" y="6412238"/>
            <a:ext cx="1705576" cy="196849"/>
          </a:xfrm>
          <a:prstGeom prst="rect">
            <a:avLst/>
          </a:prstGeom>
        </p:spPr>
        <p:txBody>
          <a:bodyPr wrap="square" lIns="0" tIns="0" rIns="0" bIns="0" rtlCol="0" anchor="t">
            <a:spAutoFit/>
          </a:bodyPr>
          <a:lstStyle/>
          <a:p>
            <a:pPr algn="ctr">
              <a:lnSpc>
                <a:spcPts val="1500"/>
              </a:lnSpc>
            </a:pPr>
            <a:r>
              <a:rPr lang="en-US" b="1" dirty="0">
                <a:solidFill>
                  <a:srgbClr val="DAD1E6"/>
                </a:solidFill>
                <a:latin typeface="Arimo Bold"/>
                <a:ea typeface="Arimo Bold"/>
                <a:cs typeface="Arimo Bold"/>
                <a:sym typeface="Arimo Bold"/>
              </a:rPr>
              <a:t>Flights Delayed</a:t>
            </a:r>
          </a:p>
        </p:txBody>
      </p:sp>
      <p:sp>
        <p:nvSpPr>
          <p:cNvPr id="15" name="TextBox 15"/>
          <p:cNvSpPr txBox="1"/>
          <p:nvPr/>
        </p:nvSpPr>
        <p:spPr>
          <a:xfrm>
            <a:off x="882662" y="6835533"/>
            <a:ext cx="1739989" cy="1107996"/>
          </a:xfrm>
          <a:prstGeom prst="rect">
            <a:avLst/>
          </a:prstGeom>
        </p:spPr>
        <p:txBody>
          <a:bodyPr wrap="square" lIns="0" tIns="0" rIns="0" bIns="0" rtlCol="0" anchor="t">
            <a:spAutoFit/>
          </a:bodyPr>
          <a:lstStyle/>
          <a:p>
            <a:pPr algn="ctr"/>
            <a:r>
              <a:rPr lang="en-US" dirty="0">
                <a:solidFill>
                  <a:srgbClr val="DAD1E6"/>
                </a:solidFill>
                <a:latin typeface="Fira Sans"/>
                <a:ea typeface="Fira Sans"/>
                <a:cs typeface="Fira Sans"/>
                <a:sym typeface="Fira Sans"/>
              </a:rPr>
              <a:t>Highlighting areas for operational improvement.</a:t>
            </a:r>
          </a:p>
        </p:txBody>
      </p:sp>
      <p:sp>
        <p:nvSpPr>
          <p:cNvPr id="16" name="TextBox 16"/>
          <p:cNvSpPr txBox="1"/>
          <p:nvPr/>
        </p:nvSpPr>
        <p:spPr>
          <a:xfrm>
            <a:off x="6439463" y="5007545"/>
            <a:ext cx="1525638" cy="271910"/>
          </a:xfrm>
          <a:prstGeom prst="rect">
            <a:avLst/>
          </a:prstGeom>
        </p:spPr>
        <p:txBody>
          <a:bodyPr lIns="0" tIns="0" rIns="0" bIns="0" rtlCol="0" anchor="t">
            <a:spAutoFit/>
          </a:bodyPr>
          <a:lstStyle/>
          <a:p>
            <a:pPr algn="ctr">
              <a:lnSpc>
                <a:spcPts val="2437"/>
              </a:lnSpc>
            </a:pPr>
            <a:r>
              <a:rPr lang="en-US" sz="2437" b="1" dirty="0">
                <a:solidFill>
                  <a:srgbClr val="DAD1E6"/>
                </a:solidFill>
                <a:latin typeface="Arimo Bold"/>
                <a:ea typeface="Arimo Bold"/>
                <a:cs typeface="Arimo Bold"/>
                <a:sym typeface="Arimo Bold"/>
              </a:rPr>
              <a:t>5.48%</a:t>
            </a:r>
          </a:p>
        </p:txBody>
      </p:sp>
      <p:sp>
        <p:nvSpPr>
          <p:cNvPr id="17" name="Freeform 17" descr="preencoded.png"/>
          <p:cNvSpPr/>
          <p:nvPr/>
        </p:nvSpPr>
        <p:spPr>
          <a:xfrm>
            <a:off x="6182659" y="4213174"/>
            <a:ext cx="1860652" cy="1860652"/>
          </a:xfrm>
          <a:custGeom>
            <a:avLst/>
            <a:gdLst/>
            <a:ahLst/>
            <a:cxnLst/>
            <a:rect l="l" t="t" r="r" b="b"/>
            <a:pathLst>
              <a:path w="1860652" h="1860652">
                <a:moveTo>
                  <a:pt x="0" y="0"/>
                </a:moveTo>
                <a:lnTo>
                  <a:pt x="1860651" y="0"/>
                </a:lnTo>
                <a:lnTo>
                  <a:pt x="1860651" y="1860652"/>
                </a:lnTo>
                <a:lnTo>
                  <a:pt x="0" y="1860652"/>
                </a:lnTo>
                <a:lnTo>
                  <a:pt x="0" y="0"/>
                </a:lnTo>
                <a:close/>
              </a:path>
            </a:pathLst>
          </a:custGeom>
          <a:blipFill>
            <a:blip r:embed="rId4"/>
            <a:stretch>
              <a:fillRect/>
            </a:stretch>
          </a:blipFill>
        </p:spPr>
        <p:txBody>
          <a:bodyPr/>
          <a:lstStyle/>
          <a:p>
            <a:endParaRPr lang="en-IN" dirty="0"/>
          </a:p>
        </p:txBody>
      </p:sp>
      <p:sp>
        <p:nvSpPr>
          <p:cNvPr id="18" name="TextBox 18"/>
          <p:cNvSpPr txBox="1"/>
          <p:nvPr/>
        </p:nvSpPr>
        <p:spPr>
          <a:xfrm>
            <a:off x="6260869" y="6115205"/>
            <a:ext cx="1704232" cy="553998"/>
          </a:xfrm>
          <a:prstGeom prst="rect">
            <a:avLst/>
          </a:prstGeom>
        </p:spPr>
        <p:txBody>
          <a:bodyPr lIns="0" tIns="0" rIns="0" bIns="0" rtlCol="0" anchor="t">
            <a:spAutoFit/>
          </a:bodyPr>
          <a:lstStyle/>
          <a:p>
            <a:pPr algn="ctr"/>
            <a:r>
              <a:rPr lang="en-US" b="1" dirty="0">
                <a:solidFill>
                  <a:srgbClr val="DAD1E6"/>
                </a:solidFill>
                <a:latin typeface="Arimo Bold"/>
                <a:ea typeface="Arimo Bold"/>
                <a:cs typeface="Arimo Bold"/>
                <a:sym typeface="Arimo Bold"/>
              </a:rPr>
              <a:t>Major Delays (&gt;60 min)</a:t>
            </a:r>
          </a:p>
        </p:txBody>
      </p:sp>
      <p:sp>
        <p:nvSpPr>
          <p:cNvPr id="19" name="TextBox 19"/>
          <p:cNvSpPr txBox="1"/>
          <p:nvPr/>
        </p:nvSpPr>
        <p:spPr>
          <a:xfrm>
            <a:off x="6182659" y="7024313"/>
            <a:ext cx="2077744" cy="984885"/>
          </a:xfrm>
          <a:prstGeom prst="rect">
            <a:avLst/>
          </a:prstGeom>
        </p:spPr>
        <p:txBody>
          <a:bodyPr wrap="square" lIns="0" tIns="0" rIns="0" bIns="0" rtlCol="0" anchor="t">
            <a:spAutoFit/>
          </a:bodyPr>
          <a:lstStyle/>
          <a:p>
            <a:pPr algn="ctr"/>
            <a:r>
              <a:rPr lang="en-US" sz="1600" dirty="0">
                <a:solidFill>
                  <a:srgbClr val="DAD1E6"/>
                </a:solidFill>
                <a:latin typeface="Fira Sans"/>
                <a:ea typeface="Fira Sans"/>
                <a:cs typeface="Fira Sans"/>
                <a:sym typeface="Fira Sans"/>
              </a:rPr>
              <a:t>Significant disruptions impacting passenger experience and costs.</a:t>
            </a:r>
          </a:p>
        </p:txBody>
      </p:sp>
      <p:sp>
        <p:nvSpPr>
          <p:cNvPr id="20" name="TextBox 20"/>
          <p:cNvSpPr txBox="1"/>
          <p:nvPr/>
        </p:nvSpPr>
        <p:spPr>
          <a:xfrm>
            <a:off x="403993" y="8449110"/>
            <a:ext cx="8496748" cy="923330"/>
          </a:xfrm>
          <a:prstGeom prst="rect">
            <a:avLst/>
          </a:prstGeom>
        </p:spPr>
        <p:txBody>
          <a:bodyPr lIns="0" tIns="0" rIns="0" bIns="0" rtlCol="0" anchor="t">
            <a:spAutoFit/>
          </a:bodyPr>
          <a:lstStyle/>
          <a:p>
            <a:pPr marL="342900" indent="-342900" algn="l">
              <a:buFont typeface="Wingdings" panose="05000000000000000000" pitchFamily="2" charset="2"/>
              <a:buChar char="q"/>
            </a:pPr>
            <a:r>
              <a:rPr lang="en-US" sz="2000" dirty="0">
                <a:solidFill>
                  <a:srgbClr val="DAD1E6"/>
                </a:solidFill>
                <a:latin typeface="Fira Sans"/>
                <a:ea typeface="Fira Sans"/>
                <a:cs typeface="Fira Sans"/>
                <a:sym typeface="Fira Sans"/>
              </a:rPr>
              <a:t>The data reveals that the average departure delay (9.23 minutes) is considerably higher than the average arrival delay (4.33 minutes), suggesting that most delays originate during ground operations.</a:t>
            </a:r>
          </a:p>
        </p:txBody>
      </p:sp>
      <p:sp>
        <p:nvSpPr>
          <p:cNvPr id="21" name="Freeform 21" descr="preencoded.png"/>
          <p:cNvSpPr/>
          <p:nvPr/>
        </p:nvSpPr>
        <p:spPr>
          <a:xfrm>
            <a:off x="9304734" y="1054303"/>
            <a:ext cx="7938935" cy="7938935"/>
          </a:xfrm>
          <a:custGeom>
            <a:avLst/>
            <a:gdLst/>
            <a:ahLst/>
            <a:cxnLst/>
            <a:rect l="l" t="t" r="r" b="b"/>
            <a:pathLst>
              <a:path w="7938935" h="7938935">
                <a:moveTo>
                  <a:pt x="0" y="0"/>
                </a:moveTo>
                <a:lnTo>
                  <a:pt x="7938935" y="0"/>
                </a:lnTo>
                <a:lnTo>
                  <a:pt x="7938935" y="7938935"/>
                </a:lnTo>
                <a:lnTo>
                  <a:pt x="0" y="7938935"/>
                </a:lnTo>
                <a:lnTo>
                  <a:pt x="0" y="0"/>
                </a:lnTo>
                <a:close/>
              </a:path>
            </a:pathLst>
          </a:custGeom>
          <a:blipFill>
            <a:blip r:embed="rId5"/>
            <a:stretch>
              <a:fillRect/>
            </a:stretch>
          </a:blipFill>
        </p:spPr>
        <p:txBody>
          <a:bodyPr/>
          <a:lstStyle/>
          <a:p>
            <a:endParaRPr lang="en-IN"/>
          </a:p>
        </p:txBody>
      </p:sp>
      <p:sp>
        <p:nvSpPr>
          <p:cNvPr id="22" name="TextBox 22"/>
          <p:cNvSpPr txBox="1"/>
          <p:nvPr/>
        </p:nvSpPr>
        <p:spPr>
          <a:xfrm>
            <a:off x="9304734" y="9085059"/>
            <a:ext cx="8496748" cy="923330"/>
          </a:xfrm>
          <a:prstGeom prst="rect">
            <a:avLst/>
          </a:prstGeom>
        </p:spPr>
        <p:txBody>
          <a:bodyPr lIns="0" tIns="0" rIns="0" bIns="0" rtlCol="0" anchor="t">
            <a:spAutoFit/>
          </a:bodyPr>
          <a:lstStyle/>
          <a:p>
            <a:pPr marL="342900" indent="-342900" algn="l">
              <a:buFont typeface="Wingdings" panose="05000000000000000000" pitchFamily="2" charset="2"/>
              <a:buChar char="q"/>
            </a:pPr>
            <a:r>
              <a:rPr lang="en-US" sz="2000" dirty="0">
                <a:solidFill>
                  <a:srgbClr val="DAD1E6"/>
                </a:solidFill>
                <a:latin typeface="Fira Sans"/>
                <a:ea typeface="Fira Sans"/>
                <a:cs typeface="Fira Sans"/>
                <a:sym typeface="Fira Sans"/>
              </a:rPr>
              <a:t>A median delay of –5 minutes indicates that many flights manage to arrive early, helping to mitigate the impact of other delayed operations.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sp>
        <p:nvSpPr>
          <p:cNvPr id="6" name="TextBox 6"/>
          <p:cNvSpPr txBox="1"/>
          <p:nvPr/>
        </p:nvSpPr>
        <p:spPr>
          <a:xfrm>
            <a:off x="834028" y="853230"/>
            <a:ext cx="16417681" cy="607282"/>
          </a:xfrm>
          <a:prstGeom prst="rect">
            <a:avLst/>
          </a:prstGeom>
        </p:spPr>
        <p:txBody>
          <a:bodyPr lIns="0" tIns="0" rIns="0" bIns="0" rtlCol="0" anchor="t">
            <a:spAutoFit/>
          </a:bodyPr>
          <a:lstStyle/>
          <a:p>
            <a:pPr algn="l">
              <a:lnSpc>
                <a:spcPts val="5125"/>
              </a:lnSpc>
            </a:pPr>
            <a:r>
              <a:rPr lang="en-US" sz="4000" b="1" dirty="0">
                <a:solidFill>
                  <a:srgbClr val="F94CAF"/>
                </a:solidFill>
                <a:latin typeface="Arimo Bold"/>
                <a:ea typeface="Arimo Bold"/>
                <a:cs typeface="Arimo Bold"/>
                <a:sym typeface="Arimo Bold"/>
              </a:rPr>
              <a:t>Delay Distribution &amp; Root Cause Analysis: Unpacking the Reasons</a:t>
            </a:r>
          </a:p>
        </p:txBody>
      </p:sp>
      <p:sp>
        <p:nvSpPr>
          <p:cNvPr id="7" name="TextBox 7"/>
          <p:cNvSpPr txBox="1"/>
          <p:nvPr/>
        </p:nvSpPr>
        <p:spPr>
          <a:xfrm>
            <a:off x="834028" y="1902771"/>
            <a:ext cx="16619934" cy="651460"/>
          </a:xfrm>
          <a:prstGeom prst="rect">
            <a:avLst/>
          </a:prstGeom>
        </p:spPr>
        <p:txBody>
          <a:bodyPr lIns="0" tIns="0" rIns="0" bIns="0" rtlCol="0" anchor="t">
            <a:spAutoFit/>
          </a:bodyPr>
          <a:lstStyle/>
          <a:p>
            <a:pPr algn="l">
              <a:lnSpc>
                <a:spcPts val="2625"/>
              </a:lnSpc>
            </a:pPr>
            <a:r>
              <a:rPr lang="en-US" sz="2000" dirty="0">
                <a:solidFill>
                  <a:srgbClr val="DAD1E6"/>
                </a:solidFill>
                <a:latin typeface="Fira Sans"/>
                <a:ea typeface="Fira Sans"/>
                <a:cs typeface="Fira Sans"/>
                <a:sym typeface="Fira Sans"/>
              </a:rPr>
              <a:t>While most flights maintain their schedule, understanding the distribution and root causes of delays is crucial for targeted interventions. Operational inefficiencies, rather than external factors, emerge as primary drivers.</a:t>
            </a:r>
          </a:p>
        </p:txBody>
      </p:sp>
      <p:grpSp>
        <p:nvGrpSpPr>
          <p:cNvPr id="8" name="Group 8"/>
          <p:cNvGrpSpPr/>
          <p:nvPr/>
        </p:nvGrpSpPr>
        <p:grpSpPr>
          <a:xfrm>
            <a:off x="834028" y="2871045"/>
            <a:ext cx="469106" cy="469106"/>
            <a:chOff x="0" y="0"/>
            <a:chExt cx="625475" cy="625475"/>
          </a:xfrm>
        </p:grpSpPr>
        <p:sp>
          <p:nvSpPr>
            <p:cNvPr id="9" name="Freeform 9"/>
            <p:cNvSpPr/>
            <p:nvPr/>
          </p:nvSpPr>
          <p:spPr>
            <a:xfrm>
              <a:off x="0" y="0"/>
              <a:ext cx="625475" cy="625475"/>
            </a:xfrm>
            <a:custGeom>
              <a:avLst/>
              <a:gdLst/>
              <a:ahLst/>
              <a:cxnLst/>
              <a:rect l="l" t="t" r="r" b="b"/>
              <a:pathLst>
                <a:path w="625475" h="625475">
                  <a:moveTo>
                    <a:pt x="0" y="41656"/>
                  </a:moveTo>
                  <a:cubicBezTo>
                    <a:pt x="0" y="18669"/>
                    <a:pt x="18669" y="0"/>
                    <a:pt x="41656" y="0"/>
                  </a:cubicBezTo>
                  <a:lnTo>
                    <a:pt x="583819" y="0"/>
                  </a:lnTo>
                  <a:cubicBezTo>
                    <a:pt x="606806" y="0"/>
                    <a:pt x="625475" y="18669"/>
                    <a:pt x="625475" y="41656"/>
                  </a:cubicBezTo>
                  <a:lnTo>
                    <a:pt x="625475" y="583819"/>
                  </a:lnTo>
                  <a:cubicBezTo>
                    <a:pt x="625475" y="606806"/>
                    <a:pt x="606806" y="625475"/>
                    <a:pt x="583819" y="625475"/>
                  </a:cubicBezTo>
                  <a:lnTo>
                    <a:pt x="41656" y="625475"/>
                  </a:lnTo>
                  <a:cubicBezTo>
                    <a:pt x="18669" y="625475"/>
                    <a:pt x="0" y="606806"/>
                    <a:pt x="0" y="583819"/>
                  </a:cubicBezTo>
                  <a:close/>
                </a:path>
              </a:pathLst>
            </a:custGeom>
            <a:solidFill>
              <a:srgbClr val="433550"/>
            </a:solidFill>
            <a:ln w="12700">
              <a:solidFill>
                <a:srgbClr val="000000"/>
              </a:solidFill>
            </a:ln>
          </p:spPr>
          <p:txBody>
            <a:bodyPr/>
            <a:lstStyle/>
            <a:p>
              <a:endParaRPr lang="en-IN"/>
            </a:p>
          </p:txBody>
        </p:sp>
      </p:grpSp>
      <p:sp>
        <p:nvSpPr>
          <p:cNvPr id="10" name="TextBox 10"/>
          <p:cNvSpPr txBox="1"/>
          <p:nvPr/>
        </p:nvSpPr>
        <p:spPr>
          <a:xfrm>
            <a:off x="912238" y="2948207"/>
            <a:ext cx="312687" cy="352873"/>
          </a:xfrm>
          <a:prstGeom prst="rect">
            <a:avLst/>
          </a:prstGeom>
        </p:spPr>
        <p:txBody>
          <a:bodyPr lIns="0" tIns="0" rIns="0" bIns="0" rtlCol="0" anchor="t">
            <a:spAutoFit/>
          </a:bodyPr>
          <a:lstStyle/>
          <a:p>
            <a:pPr algn="ctr">
              <a:lnSpc>
                <a:spcPts val="2437"/>
              </a:lnSpc>
            </a:pPr>
            <a:r>
              <a:rPr lang="en-US" sz="2437" b="1">
                <a:solidFill>
                  <a:srgbClr val="DAD1E6"/>
                </a:solidFill>
                <a:latin typeface="Arimo Bold"/>
                <a:ea typeface="Arimo Bold"/>
                <a:cs typeface="Arimo Bold"/>
                <a:sym typeface="Arimo Bold"/>
              </a:rPr>
              <a:t>1</a:t>
            </a:r>
          </a:p>
        </p:txBody>
      </p:sp>
      <p:sp>
        <p:nvSpPr>
          <p:cNvPr id="11" name="TextBox 11"/>
          <p:cNvSpPr txBox="1"/>
          <p:nvPr/>
        </p:nvSpPr>
        <p:spPr>
          <a:xfrm>
            <a:off x="1511646" y="2864541"/>
            <a:ext cx="4508154" cy="333425"/>
          </a:xfrm>
          <a:prstGeom prst="rect">
            <a:avLst/>
          </a:prstGeom>
        </p:spPr>
        <p:txBody>
          <a:bodyPr wrap="square" lIns="0" tIns="0" rIns="0" bIns="0" rtlCol="0" anchor="t">
            <a:spAutoFit/>
          </a:bodyPr>
          <a:lstStyle/>
          <a:p>
            <a:pPr algn="l">
              <a:lnSpc>
                <a:spcPts val="2562"/>
              </a:lnSpc>
            </a:pPr>
            <a:r>
              <a:rPr lang="en-US" sz="2400" b="1" dirty="0">
                <a:solidFill>
                  <a:srgbClr val="DAD1E6"/>
                </a:solidFill>
                <a:latin typeface="Arimo Bold"/>
                <a:ea typeface="Arimo Bold"/>
                <a:cs typeface="Arimo Bold"/>
                <a:sym typeface="Arimo Bold"/>
              </a:rPr>
              <a:t>Late Aircraft Availability</a:t>
            </a:r>
          </a:p>
        </p:txBody>
      </p:sp>
      <p:sp>
        <p:nvSpPr>
          <p:cNvPr id="12" name="TextBox 12"/>
          <p:cNvSpPr txBox="1"/>
          <p:nvPr/>
        </p:nvSpPr>
        <p:spPr>
          <a:xfrm>
            <a:off x="1511646" y="3326606"/>
            <a:ext cx="15942316" cy="318036"/>
          </a:xfrm>
          <a:prstGeom prst="rect">
            <a:avLst/>
          </a:prstGeom>
        </p:spPr>
        <p:txBody>
          <a:bodyPr lIns="0" tIns="0" rIns="0" bIns="0" rtlCol="0" anchor="t">
            <a:spAutoFit/>
          </a:bodyPr>
          <a:lstStyle/>
          <a:p>
            <a:pPr algn="l">
              <a:lnSpc>
                <a:spcPts val="2625"/>
              </a:lnSpc>
            </a:pPr>
            <a:r>
              <a:rPr lang="en-US" sz="2000" dirty="0">
                <a:solidFill>
                  <a:srgbClr val="DAD1E6"/>
                </a:solidFill>
                <a:latin typeface="Fira Sans"/>
                <a:ea typeface="Fira Sans"/>
                <a:cs typeface="Fira Sans"/>
                <a:sym typeface="Fira Sans"/>
              </a:rPr>
              <a:t>45% of Delays. Cascading effects from previous flights.</a:t>
            </a:r>
          </a:p>
        </p:txBody>
      </p:sp>
      <p:grpSp>
        <p:nvGrpSpPr>
          <p:cNvPr id="13" name="Group 13"/>
          <p:cNvGrpSpPr/>
          <p:nvPr/>
        </p:nvGrpSpPr>
        <p:grpSpPr>
          <a:xfrm>
            <a:off x="834028" y="4143823"/>
            <a:ext cx="469106" cy="469106"/>
            <a:chOff x="0" y="0"/>
            <a:chExt cx="625475" cy="625475"/>
          </a:xfrm>
        </p:grpSpPr>
        <p:sp>
          <p:nvSpPr>
            <p:cNvPr id="14" name="Freeform 14"/>
            <p:cNvSpPr/>
            <p:nvPr/>
          </p:nvSpPr>
          <p:spPr>
            <a:xfrm>
              <a:off x="0" y="0"/>
              <a:ext cx="625475" cy="625475"/>
            </a:xfrm>
            <a:custGeom>
              <a:avLst/>
              <a:gdLst/>
              <a:ahLst/>
              <a:cxnLst/>
              <a:rect l="l" t="t" r="r" b="b"/>
              <a:pathLst>
                <a:path w="625475" h="625475">
                  <a:moveTo>
                    <a:pt x="0" y="41656"/>
                  </a:moveTo>
                  <a:cubicBezTo>
                    <a:pt x="0" y="18669"/>
                    <a:pt x="18669" y="0"/>
                    <a:pt x="41656" y="0"/>
                  </a:cubicBezTo>
                  <a:lnTo>
                    <a:pt x="583819" y="0"/>
                  </a:lnTo>
                  <a:cubicBezTo>
                    <a:pt x="606806" y="0"/>
                    <a:pt x="625475" y="18669"/>
                    <a:pt x="625475" y="41656"/>
                  </a:cubicBezTo>
                  <a:lnTo>
                    <a:pt x="625475" y="583819"/>
                  </a:lnTo>
                  <a:cubicBezTo>
                    <a:pt x="625475" y="606806"/>
                    <a:pt x="606806" y="625475"/>
                    <a:pt x="583819" y="625475"/>
                  </a:cubicBezTo>
                  <a:lnTo>
                    <a:pt x="41656" y="625475"/>
                  </a:lnTo>
                  <a:cubicBezTo>
                    <a:pt x="18669" y="625475"/>
                    <a:pt x="0" y="606806"/>
                    <a:pt x="0" y="583819"/>
                  </a:cubicBezTo>
                  <a:close/>
                </a:path>
              </a:pathLst>
            </a:custGeom>
            <a:solidFill>
              <a:srgbClr val="433550"/>
            </a:solidFill>
            <a:ln w="12700">
              <a:solidFill>
                <a:srgbClr val="000000"/>
              </a:solidFill>
            </a:ln>
          </p:spPr>
          <p:txBody>
            <a:bodyPr/>
            <a:lstStyle/>
            <a:p>
              <a:endParaRPr lang="en-IN"/>
            </a:p>
          </p:txBody>
        </p:sp>
      </p:grpSp>
      <p:sp>
        <p:nvSpPr>
          <p:cNvPr id="15" name="TextBox 15"/>
          <p:cNvSpPr txBox="1"/>
          <p:nvPr/>
        </p:nvSpPr>
        <p:spPr>
          <a:xfrm>
            <a:off x="912238" y="4220985"/>
            <a:ext cx="312687" cy="352873"/>
          </a:xfrm>
          <a:prstGeom prst="rect">
            <a:avLst/>
          </a:prstGeom>
        </p:spPr>
        <p:txBody>
          <a:bodyPr lIns="0" tIns="0" rIns="0" bIns="0" rtlCol="0" anchor="t">
            <a:spAutoFit/>
          </a:bodyPr>
          <a:lstStyle/>
          <a:p>
            <a:pPr algn="ctr">
              <a:lnSpc>
                <a:spcPts val="2437"/>
              </a:lnSpc>
            </a:pPr>
            <a:r>
              <a:rPr lang="en-US" sz="2437" b="1">
                <a:solidFill>
                  <a:srgbClr val="DAD1E6"/>
                </a:solidFill>
                <a:latin typeface="Arimo Bold"/>
                <a:ea typeface="Arimo Bold"/>
                <a:cs typeface="Arimo Bold"/>
                <a:sym typeface="Arimo Bold"/>
              </a:rPr>
              <a:t>2</a:t>
            </a:r>
          </a:p>
        </p:txBody>
      </p:sp>
      <p:sp>
        <p:nvSpPr>
          <p:cNvPr id="16" name="TextBox 16"/>
          <p:cNvSpPr txBox="1"/>
          <p:nvPr/>
        </p:nvSpPr>
        <p:spPr>
          <a:xfrm>
            <a:off x="1529813" y="4140365"/>
            <a:ext cx="4203354" cy="333425"/>
          </a:xfrm>
          <a:prstGeom prst="rect">
            <a:avLst/>
          </a:prstGeom>
        </p:spPr>
        <p:txBody>
          <a:bodyPr wrap="square" lIns="0" tIns="0" rIns="0" bIns="0" rtlCol="0" anchor="t">
            <a:spAutoFit/>
          </a:bodyPr>
          <a:lstStyle/>
          <a:p>
            <a:pPr algn="l">
              <a:lnSpc>
                <a:spcPts val="2562"/>
              </a:lnSpc>
            </a:pPr>
            <a:r>
              <a:rPr lang="en-US" sz="2400" b="1" dirty="0">
                <a:solidFill>
                  <a:srgbClr val="DAD1E6"/>
                </a:solidFill>
                <a:latin typeface="Arimo Bold"/>
                <a:ea typeface="Arimo Bold"/>
                <a:cs typeface="Arimo Bold"/>
                <a:sym typeface="Arimo Bold"/>
              </a:rPr>
              <a:t>Carrier-Related Issues</a:t>
            </a:r>
          </a:p>
        </p:txBody>
      </p:sp>
      <p:sp>
        <p:nvSpPr>
          <p:cNvPr id="17" name="TextBox 17"/>
          <p:cNvSpPr txBox="1"/>
          <p:nvPr/>
        </p:nvSpPr>
        <p:spPr>
          <a:xfrm>
            <a:off x="1511646" y="4599384"/>
            <a:ext cx="15942316" cy="318036"/>
          </a:xfrm>
          <a:prstGeom prst="rect">
            <a:avLst/>
          </a:prstGeom>
        </p:spPr>
        <p:txBody>
          <a:bodyPr lIns="0" tIns="0" rIns="0" bIns="0" rtlCol="0" anchor="t">
            <a:spAutoFit/>
          </a:bodyPr>
          <a:lstStyle/>
          <a:p>
            <a:pPr algn="l">
              <a:lnSpc>
                <a:spcPts val="2625"/>
              </a:lnSpc>
            </a:pPr>
            <a:r>
              <a:rPr lang="en-US" sz="2000" dirty="0">
                <a:solidFill>
                  <a:srgbClr val="DAD1E6"/>
                </a:solidFill>
                <a:latin typeface="Fira Sans"/>
                <a:ea typeface="Fira Sans"/>
                <a:cs typeface="Fira Sans"/>
                <a:sym typeface="Fira Sans"/>
              </a:rPr>
              <a:t>29% of Delays. Crew scheduling, maintenance, and operational inefficiencies.</a:t>
            </a:r>
          </a:p>
        </p:txBody>
      </p:sp>
      <p:grpSp>
        <p:nvGrpSpPr>
          <p:cNvPr id="18" name="Group 18"/>
          <p:cNvGrpSpPr/>
          <p:nvPr/>
        </p:nvGrpSpPr>
        <p:grpSpPr>
          <a:xfrm>
            <a:off x="834028" y="5416601"/>
            <a:ext cx="469106" cy="469106"/>
            <a:chOff x="0" y="0"/>
            <a:chExt cx="625475" cy="625475"/>
          </a:xfrm>
        </p:grpSpPr>
        <p:sp>
          <p:nvSpPr>
            <p:cNvPr id="19" name="Freeform 19"/>
            <p:cNvSpPr/>
            <p:nvPr/>
          </p:nvSpPr>
          <p:spPr>
            <a:xfrm>
              <a:off x="0" y="0"/>
              <a:ext cx="625475" cy="625475"/>
            </a:xfrm>
            <a:custGeom>
              <a:avLst/>
              <a:gdLst/>
              <a:ahLst/>
              <a:cxnLst/>
              <a:rect l="l" t="t" r="r" b="b"/>
              <a:pathLst>
                <a:path w="625475" h="625475">
                  <a:moveTo>
                    <a:pt x="0" y="41656"/>
                  </a:moveTo>
                  <a:cubicBezTo>
                    <a:pt x="0" y="18669"/>
                    <a:pt x="18669" y="0"/>
                    <a:pt x="41656" y="0"/>
                  </a:cubicBezTo>
                  <a:lnTo>
                    <a:pt x="583819" y="0"/>
                  </a:lnTo>
                  <a:cubicBezTo>
                    <a:pt x="606806" y="0"/>
                    <a:pt x="625475" y="18669"/>
                    <a:pt x="625475" y="41656"/>
                  </a:cubicBezTo>
                  <a:lnTo>
                    <a:pt x="625475" y="583819"/>
                  </a:lnTo>
                  <a:cubicBezTo>
                    <a:pt x="625475" y="606806"/>
                    <a:pt x="606806" y="625475"/>
                    <a:pt x="583819" y="625475"/>
                  </a:cubicBezTo>
                  <a:lnTo>
                    <a:pt x="41656" y="625475"/>
                  </a:lnTo>
                  <a:cubicBezTo>
                    <a:pt x="18669" y="625475"/>
                    <a:pt x="0" y="606806"/>
                    <a:pt x="0" y="583819"/>
                  </a:cubicBezTo>
                  <a:close/>
                </a:path>
              </a:pathLst>
            </a:custGeom>
            <a:solidFill>
              <a:srgbClr val="433550"/>
            </a:solidFill>
            <a:ln w="12700">
              <a:solidFill>
                <a:srgbClr val="000000"/>
              </a:solidFill>
            </a:ln>
          </p:spPr>
          <p:txBody>
            <a:bodyPr/>
            <a:lstStyle/>
            <a:p>
              <a:endParaRPr lang="en-IN"/>
            </a:p>
          </p:txBody>
        </p:sp>
      </p:grpSp>
      <p:sp>
        <p:nvSpPr>
          <p:cNvPr id="20" name="TextBox 20"/>
          <p:cNvSpPr txBox="1"/>
          <p:nvPr/>
        </p:nvSpPr>
        <p:spPr>
          <a:xfrm>
            <a:off x="912238" y="5493763"/>
            <a:ext cx="312687" cy="352873"/>
          </a:xfrm>
          <a:prstGeom prst="rect">
            <a:avLst/>
          </a:prstGeom>
        </p:spPr>
        <p:txBody>
          <a:bodyPr lIns="0" tIns="0" rIns="0" bIns="0" rtlCol="0" anchor="t">
            <a:spAutoFit/>
          </a:bodyPr>
          <a:lstStyle/>
          <a:p>
            <a:pPr algn="ctr">
              <a:lnSpc>
                <a:spcPts val="2437"/>
              </a:lnSpc>
            </a:pPr>
            <a:r>
              <a:rPr lang="en-US" sz="2437" b="1">
                <a:solidFill>
                  <a:srgbClr val="DAD1E6"/>
                </a:solidFill>
                <a:latin typeface="Arimo Bold"/>
                <a:ea typeface="Arimo Bold"/>
                <a:cs typeface="Arimo Bold"/>
                <a:sym typeface="Arimo Bold"/>
              </a:rPr>
              <a:t>3</a:t>
            </a:r>
          </a:p>
        </p:txBody>
      </p:sp>
      <p:sp>
        <p:nvSpPr>
          <p:cNvPr id="21" name="TextBox 21"/>
          <p:cNvSpPr txBox="1"/>
          <p:nvPr/>
        </p:nvSpPr>
        <p:spPr>
          <a:xfrm>
            <a:off x="1529813" y="5413715"/>
            <a:ext cx="5651154" cy="333425"/>
          </a:xfrm>
          <a:prstGeom prst="rect">
            <a:avLst/>
          </a:prstGeom>
        </p:spPr>
        <p:txBody>
          <a:bodyPr wrap="square" lIns="0" tIns="0" rIns="0" bIns="0" rtlCol="0" anchor="t">
            <a:spAutoFit/>
          </a:bodyPr>
          <a:lstStyle/>
          <a:p>
            <a:pPr algn="l">
              <a:lnSpc>
                <a:spcPts val="2562"/>
              </a:lnSpc>
            </a:pPr>
            <a:r>
              <a:rPr lang="en-US" sz="2400" b="1" dirty="0">
                <a:solidFill>
                  <a:srgbClr val="DAD1E6"/>
                </a:solidFill>
                <a:latin typeface="Arimo Bold"/>
                <a:ea typeface="Arimo Bold"/>
                <a:cs typeface="Arimo Bold"/>
                <a:sym typeface="Arimo Bold"/>
              </a:rPr>
              <a:t>Air Traffic Control (NAS)</a:t>
            </a:r>
          </a:p>
        </p:txBody>
      </p:sp>
      <p:sp>
        <p:nvSpPr>
          <p:cNvPr id="22" name="TextBox 22"/>
          <p:cNvSpPr txBox="1"/>
          <p:nvPr/>
        </p:nvSpPr>
        <p:spPr>
          <a:xfrm>
            <a:off x="1511646" y="5872163"/>
            <a:ext cx="15942316" cy="318036"/>
          </a:xfrm>
          <a:prstGeom prst="rect">
            <a:avLst/>
          </a:prstGeom>
        </p:spPr>
        <p:txBody>
          <a:bodyPr lIns="0" tIns="0" rIns="0" bIns="0" rtlCol="0" anchor="t">
            <a:spAutoFit/>
          </a:bodyPr>
          <a:lstStyle/>
          <a:p>
            <a:pPr algn="l">
              <a:lnSpc>
                <a:spcPts val="2625"/>
              </a:lnSpc>
            </a:pPr>
            <a:r>
              <a:rPr lang="en-US" sz="2000" dirty="0">
                <a:solidFill>
                  <a:srgbClr val="DAD1E6"/>
                </a:solidFill>
                <a:latin typeface="Fira Sans"/>
                <a:ea typeface="Fira Sans"/>
                <a:cs typeface="Fira Sans"/>
                <a:sym typeface="Fira Sans"/>
              </a:rPr>
              <a:t>18% of Delays. National Airspace System congestion and management.</a:t>
            </a:r>
          </a:p>
        </p:txBody>
      </p:sp>
      <p:grpSp>
        <p:nvGrpSpPr>
          <p:cNvPr id="23" name="Group 23"/>
          <p:cNvGrpSpPr/>
          <p:nvPr/>
        </p:nvGrpSpPr>
        <p:grpSpPr>
          <a:xfrm>
            <a:off x="834028" y="6689379"/>
            <a:ext cx="469106" cy="469106"/>
            <a:chOff x="0" y="0"/>
            <a:chExt cx="625475" cy="625475"/>
          </a:xfrm>
        </p:grpSpPr>
        <p:sp>
          <p:nvSpPr>
            <p:cNvPr id="24" name="Freeform 24"/>
            <p:cNvSpPr/>
            <p:nvPr/>
          </p:nvSpPr>
          <p:spPr>
            <a:xfrm>
              <a:off x="0" y="0"/>
              <a:ext cx="625475" cy="625475"/>
            </a:xfrm>
            <a:custGeom>
              <a:avLst/>
              <a:gdLst/>
              <a:ahLst/>
              <a:cxnLst/>
              <a:rect l="l" t="t" r="r" b="b"/>
              <a:pathLst>
                <a:path w="625475" h="625475">
                  <a:moveTo>
                    <a:pt x="0" y="41656"/>
                  </a:moveTo>
                  <a:cubicBezTo>
                    <a:pt x="0" y="18669"/>
                    <a:pt x="18669" y="0"/>
                    <a:pt x="41656" y="0"/>
                  </a:cubicBezTo>
                  <a:lnTo>
                    <a:pt x="583819" y="0"/>
                  </a:lnTo>
                  <a:cubicBezTo>
                    <a:pt x="606806" y="0"/>
                    <a:pt x="625475" y="18669"/>
                    <a:pt x="625475" y="41656"/>
                  </a:cubicBezTo>
                  <a:lnTo>
                    <a:pt x="625475" y="583819"/>
                  </a:lnTo>
                  <a:cubicBezTo>
                    <a:pt x="625475" y="606806"/>
                    <a:pt x="606806" y="625475"/>
                    <a:pt x="583819" y="625475"/>
                  </a:cubicBezTo>
                  <a:lnTo>
                    <a:pt x="41656" y="625475"/>
                  </a:lnTo>
                  <a:cubicBezTo>
                    <a:pt x="18669" y="625475"/>
                    <a:pt x="0" y="606806"/>
                    <a:pt x="0" y="583819"/>
                  </a:cubicBezTo>
                  <a:close/>
                </a:path>
              </a:pathLst>
            </a:custGeom>
            <a:solidFill>
              <a:srgbClr val="433550"/>
            </a:solidFill>
            <a:ln w="12700">
              <a:solidFill>
                <a:srgbClr val="000000"/>
              </a:solidFill>
            </a:ln>
          </p:spPr>
          <p:txBody>
            <a:bodyPr/>
            <a:lstStyle/>
            <a:p>
              <a:endParaRPr lang="en-IN"/>
            </a:p>
          </p:txBody>
        </p:sp>
      </p:grpSp>
      <p:sp>
        <p:nvSpPr>
          <p:cNvPr id="25" name="TextBox 25"/>
          <p:cNvSpPr txBox="1"/>
          <p:nvPr/>
        </p:nvSpPr>
        <p:spPr>
          <a:xfrm>
            <a:off x="912238" y="6766541"/>
            <a:ext cx="312687" cy="352873"/>
          </a:xfrm>
          <a:prstGeom prst="rect">
            <a:avLst/>
          </a:prstGeom>
        </p:spPr>
        <p:txBody>
          <a:bodyPr lIns="0" tIns="0" rIns="0" bIns="0" rtlCol="0" anchor="t">
            <a:spAutoFit/>
          </a:bodyPr>
          <a:lstStyle/>
          <a:p>
            <a:pPr algn="ctr">
              <a:lnSpc>
                <a:spcPts val="2437"/>
              </a:lnSpc>
            </a:pPr>
            <a:r>
              <a:rPr lang="en-US" sz="2437" b="1">
                <a:solidFill>
                  <a:srgbClr val="DAD1E6"/>
                </a:solidFill>
                <a:latin typeface="Arimo Bold"/>
                <a:ea typeface="Arimo Bold"/>
                <a:cs typeface="Arimo Bold"/>
                <a:sym typeface="Arimo Bold"/>
              </a:rPr>
              <a:t>4</a:t>
            </a:r>
          </a:p>
        </p:txBody>
      </p:sp>
      <p:sp>
        <p:nvSpPr>
          <p:cNvPr id="26" name="TextBox 26"/>
          <p:cNvSpPr txBox="1"/>
          <p:nvPr/>
        </p:nvSpPr>
        <p:spPr>
          <a:xfrm>
            <a:off x="1529813" y="6717263"/>
            <a:ext cx="3974754" cy="333425"/>
          </a:xfrm>
          <a:prstGeom prst="rect">
            <a:avLst/>
          </a:prstGeom>
        </p:spPr>
        <p:txBody>
          <a:bodyPr wrap="square" lIns="0" tIns="0" rIns="0" bIns="0" rtlCol="0" anchor="t">
            <a:spAutoFit/>
          </a:bodyPr>
          <a:lstStyle/>
          <a:p>
            <a:pPr algn="l">
              <a:lnSpc>
                <a:spcPts val="2562"/>
              </a:lnSpc>
            </a:pPr>
            <a:r>
              <a:rPr lang="en-US" sz="2400" b="1" dirty="0">
                <a:solidFill>
                  <a:srgbClr val="DAD1E6"/>
                </a:solidFill>
                <a:latin typeface="Arimo Bold"/>
                <a:ea typeface="Arimo Bold"/>
                <a:cs typeface="Arimo Bold"/>
                <a:sym typeface="Arimo Bold"/>
              </a:rPr>
              <a:t>Weather Conditions</a:t>
            </a:r>
          </a:p>
        </p:txBody>
      </p:sp>
      <p:sp>
        <p:nvSpPr>
          <p:cNvPr id="27" name="TextBox 27"/>
          <p:cNvSpPr txBox="1"/>
          <p:nvPr/>
        </p:nvSpPr>
        <p:spPr>
          <a:xfrm>
            <a:off x="1511646" y="7144941"/>
            <a:ext cx="15942316" cy="318036"/>
          </a:xfrm>
          <a:prstGeom prst="rect">
            <a:avLst/>
          </a:prstGeom>
        </p:spPr>
        <p:txBody>
          <a:bodyPr lIns="0" tIns="0" rIns="0" bIns="0" rtlCol="0" anchor="t">
            <a:spAutoFit/>
          </a:bodyPr>
          <a:lstStyle/>
          <a:p>
            <a:pPr algn="l">
              <a:lnSpc>
                <a:spcPts val="2625"/>
              </a:lnSpc>
            </a:pPr>
            <a:r>
              <a:rPr lang="en-US" sz="2000" dirty="0">
                <a:solidFill>
                  <a:srgbClr val="DAD1E6"/>
                </a:solidFill>
                <a:latin typeface="Fira Sans"/>
                <a:ea typeface="Fira Sans"/>
                <a:cs typeface="Fira Sans"/>
                <a:sym typeface="Fira Sans"/>
              </a:rPr>
              <a:t>5% of Delays. Adverse weather impacting flight operations.</a:t>
            </a:r>
          </a:p>
        </p:txBody>
      </p:sp>
      <p:grpSp>
        <p:nvGrpSpPr>
          <p:cNvPr id="28" name="Group 28"/>
          <p:cNvGrpSpPr/>
          <p:nvPr/>
        </p:nvGrpSpPr>
        <p:grpSpPr>
          <a:xfrm>
            <a:off x="834028" y="7962157"/>
            <a:ext cx="469106" cy="469106"/>
            <a:chOff x="0" y="0"/>
            <a:chExt cx="625475" cy="625475"/>
          </a:xfrm>
        </p:grpSpPr>
        <p:sp>
          <p:nvSpPr>
            <p:cNvPr id="29" name="Freeform 29"/>
            <p:cNvSpPr/>
            <p:nvPr/>
          </p:nvSpPr>
          <p:spPr>
            <a:xfrm>
              <a:off x="0" y="0"/>
              <a:ext cx="625475" cy="625475"/>
            </a:xfrm>
            <a:custGeom>
              <a:avLst/>
              <a:gdLst/>
              <a:ahLst/>
              <a:cxnLst/>
              <a:rect l="l" t="t" r="r" b="b"/>
              <a:pathLst>
                <a:path w="625475" h="625475">
                  <a:moveTo>
                    <a:pt x="0" y="41656"/>
                  </a:moveTo>
                  <a:cubicBezTo>
                    <a:pt x="0" y="18669"/>
                    <a:pt x="18669" y="0"/>
                    <a:pt x="41656" y="0"/>
                  </a:cubicBezTo>
                  <a:lnTo>
                    <a:pt x="583819" y="0"/>
                  </a:lnTo>
                  <a:cubicBezTo>
                    <a:pt x="606806" y="0"/>
                    <a:pt x="625475" y="18669"/>
                    <a:pt x="625475" y="41656"/>
                  </a:cubicBezTo>
                  <a:lnTo>
                    <a:pt x="625475" y="583819"/>
                  </a:lnTo>
                  <a:cubicBezTo>
                    <a:pt x="625475" y="606806"/>
                    <a:pt x="606806" y="625475"/>
                    <a:pt x="583819" y="625475"/>
                  </a:cubicBezTo>
                  <a:lnTo>
                    <a:pt x="41656" y="625475"/>
                  </a:lnTo>
                  <a:cubicBezTo>
                    <a:pt x="18669" y="625475"/>
                    <a:pt x="0" y="606806"/>
                    <a:pt x="0" y="583819"/>
                  </a:cubicBezTo>
                  <a:close/>
                </a:path>
              </a:pathLst>
            </a:custGeom>
            <a:solidFill>
              <a:srgbClr val="433550"/>
            </a:solidFill>
            <a:ln w="12700">
              <a:solidFill>
                <a:srgbClr val="000000"/>
              </a:solidFill>
            </a:ln>
          </p:spPr>
          <p:txBody>
            <a:bodyPr/>
            <a:lstStyle/>
            <a:p>
              <a:endParaRPr lang="en-IN"/>
            </a:p>
          </p:txBody>
        </p:sp>
      </p:grpSp>
      <p:sp>
        <p:nvSpPr>
          <p:cNvPr id="30" name="TextBox 30"/>
          <p:cNvSpPr txBox="1"/>
          <p:nvPr/>
        </p:nvSpPr>
        <p:spPr>
          <a:xfrm>
            <a:off x="912238" y="8039319"/>
            <a:ext cx="312687" cy="352873"/>
          </a:xfrm>
          <a:prstGeom prst="rect">
            <a:avLst/>
          </a:prstGeom>
        </p:spPr>
        <p:txBody>
          <a:bodyPr lIns="0" tIns="0" rIns="0" bIns="0" rtlCol="0" anchor="t">
            <a:spAutoFit/>
          </a:bodyPr>
          <a:lstStyle/>
          <a:p>
            <a:pPr algn="ctr">
              <a:lnSpc>
                <a:spcPts val="2437"/>
              </a:lnSpc>
            </a:pPr>
            <a:r>
              <a:rPr lang="en-US" sz="2437" b="1">
                <a:solidFill>
                  <a:srgbClr val="DAD1E6"/>
                </a:solidFill>
                <a:latin typeface="Arimo Bold"/>
                <a:ea typeface="Arimo Bold"/>
                <a:cs typeface="Arimo Bold"/>
                <a:sym typeface="Arimo Bold"/>
              </a:rPr>
              <a:t>5</a:t>
            </a:r>
          </a:p>
        </p:txBody>
      </p:sp>
      <p:sp>
        <p:nvSpPr>
          <p:cNvPr id="31" name="TextBox 31"/>
          <p:cNvSpPr txBox="1"/>
          <p:nvPr/>
        </p:nvSpPr>
        <p:spPr>
          <a:xfrm>
            <a:off x="1511646" y="7955460"/>
            <a:ext cx="2606573" cy="344691"/>
          </a:xfrm>
          <a:prstGeom prst="rect">
            <a:avLst/>
          </a:prstGeom>
        </p:spPr>
        <p:txBody>
          <a:bodyPr lIns="0" tIns="0" rIns="0" bIns="0" rtlCol="0" anchor="t">
            <a:spAutoFit/>
          </a:bodyPr>
          <a:lstStyle/>
          <a:p>
            <a:pPr algn="l">
              <a:lnSpc>
                <a:spcPts val="2562"/>
              </a:lnSpc>
            </a:pPr>
            <a:r>
              <a:rPr lang="en-US" sz="2400" b="1" dirty="0">
                <a:solidFill>
                  <a:srgbClr val="DAD1E6"/>
                </a:solidFill>
                <a:latin typeface="Arimo Bold"/>
                <a:ea typeface="Arimo Bold"/>
                <a:cs typeface="Arimo Bold"/>
                <a:sym typeface="Arimo Bold"/>
              </a:rPr>
              <a:t>Security Delays</a:t>
            </a:r>
          </a:p>
        </p:txBody>
      </p:sp>
      <p:sp>
        <p:nvSpPr>
          <p:cNvPr id="32" name="TextBox 32"/>
          <p:cNvSpPr txBox="1"/>
          <p:nvPr/>
        </p:nvSpPr>
        <p:spPr>
          <a:xfrm>
            <a:off x="1511646" y="8417719"/>
            <a:ext cx="15942316" cy="318036"/>
          </a:xfrm>
          <a:prstGeom prst="rect">
            <a:avLst/>
          </a:prstGeom>
        </p:spPr>
        <p:txBody>
          <a:bodyPr lIns="0" tIns="0" rIns="0" bIns="0" rtlCol="0" anchor="t">
            <a:spAutoFit/>
          </a:bodyPr>
          <a:lstStyle/>
          <a:p>
            <a:pPr algn="l">
              <a:lnSpc>
                <a:spcPts val="2625"/>
              </a:lnSpc>
            </a:pPr>
            <a:r>
              <a:rPr lang="en-US" sz="2000" dirty="0">
                <a:solidFill>
                  <a:srgbClr val="DAD1E6"/>
                </a:solidFill>
                <a:latin typeface="Fira Sans"/>
                <a:ea typeface="Fira Sans"/>
                <a:cs typeface="Fira Sans"/>
                <a:sym typeface="Fira Sans"/>
              </a:rPr>
              <a:t>3% of Delays. Infrequent but impactful security-related issues.</a:t>
            </a:r>
          </a:p>
        </p:txBody>
      </p:sp>
      <p:sp>
        <p:nvSpPr>
          <p:cNvPr id="33" name="TextBox 33"/>
          <p:cNvSpPr txBox="1"/>
          <p:nvPr/>
        </p:nvSpPr>
        <p:spPr>
          <a:xfrm>
            <a:off x="834028" y="8985799"/>
            <a:ext cx="16619934" cy="615553"/>
          </a:xfrm>
          <a:prstGeom prst="rect">
            <a:avLst/>
          </a:prstGeom>
        </p:spPr>
        <p:txBody>
          <a:bodyPr lIns="0" tIns="0" rIns="0" bIns="0" rtlCol="0" anchor="t">
            <a:spAutoFit/>
          </a:bodyPr>
          <a:lstStyle/>
          <a:p>
            <a:pPr marL="342900" indent="-342900" algn="l">
              <a:buFont typeface="Wingdings" panose="05000000000000000000" pitchFamily="2" charset="2"/>
              <a:buChar char="q"/>
            </a:pPr>
            <a:r>
              <a:rPr lang="en-US" sz="2000" dirty="0">
                <a:solidFill>
                  <a:srgbClr val="DAD1E6"/>
                </a:solidFill>
                <a:latin typeface="Fira Sans"/>
                <a:ea typeface="Fira Sans"/>
                <a:cs typeface="Fira Sans"/>
                <a:sym typeface="Fira Sans"/>
              </a:rPr>
              <a:t>This analysis underscores the importance of optimizing internal processes and ground operations to reduce the most significant sources of delays.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pPr marL="285750" indent="-285750">
                <a:buFont typeface="Arial" panose="020B0604020202020204" pitchFamily="34" charset="0"/>
                <a:buChar char="•"/>
              </a:pPr>
              <a:endParaRPr lang="en-IN"/>
            </a:p>
          </p:txBody>
        </p:sp>
      </p:grpSp>
      <p:sp>
        <p:nvSpPr>
          <p:cNvPr id="6" name="TextBox 6"/>
          <p:cNvSpPr txBox="1"/>
          <p:nvPr/>
        </p:nvSpPr>
        <p:spPr>
          <a:xfrm>
            <a:off x="716604" y="454523"/>
            <a:ext cx="16854792" cy="564257"/>
          </a:xfrm>
          <a:prstGeom prst="rect">
            <a:avLst/>
          </a:prstGeom>
        </p:spPr>
        <p:txBody>
          <a:bodyPr wrap="square" lIns="0" tIns="0" rIns="0" bIns="0" rtlCol="0" anchor="t">
            <a:spAutoFit/>
          </a:bodyPr>
          <a:lstStyle/>
          <a:p>
            <a:pPr algn="l">
              <a:lnSpc>
                <a:spcPts val="4375"/>
              </a:lnSpc>
            </a:pPr>
            <a:r>
              <a:rPr lang="en-US" sz="4000" b="1" dirty="0">
                <a:solidFill>
                  <a:srgbClr val="F94CAF"/>
                </a:solidFill>
                <a:latin typeface="Arimo Bold"/>
                <a:ea typeface="Arimo Bold"/>
                <a:cs typeface="Arimo Bold"/>
                <a:sym typeface="Arimo Bold"/>
              </a:rPr>
              <a:t>Airline &amp; Airport Performance Evaluation: Benchmarking Efficiency</a:t>
            </a:r>
          </a:p>
        </p:txBody>
      </p:sp>
      <p:sp>
        <p:nvSpPr>
          <p:cNvPr id="7" name="TextBox 7"/>
          <p:cNvSpPr txBox="1"/>
          <p:nvPr/>
        </p:nvSpPr>
        <p:spPr>
          <a:xfrm>
            <a:off x="716604" y="1415653"/>
            <a:ext cx="8208912" cy="1231106"/>
          </a:xfrm>
          <a:prstGeom prst="rect">
            <a:avLst/>
          </a:prstGeom>
        </p:spPr>
        <p:txBody>
          <a:bodyPr lIns="0" tIns="0" rIns="0" bIns="0" rtlCol="0" anchor="t">
            <a:spAutoFit/>
          </a:bodyPr>
          <a:lstStyle/>
          <a:p>
            <a:pPr algn="l"/>
            <a:r>
              <a:rPr lang="en-US" sz="2000" dirty="0">
                <a:solidFill>
                  <a:srgbClr val="DAD1E6"/>
                </a:solidFill>
                <a:latin typeface="Fira Sans"/>
                <a:ea typeface="Fira Sans"/>
                <a:cs typeface="Fira Sans"/>
                <a:sym typeface="Fira Sans"/>
              </a:rPr>
              <a:t>Performance varies significantly across carriers and airports, influenced by operational strategies, fleet management, and infrastructure. Identifying top performers and areas for improvement is key.</a:t>
            </a:r>
          </a:p>
        </p:txBody>
      </p:sp>
      <p:sp>
        <p:nvSpPr>
          <p:cNvPr id="8" name="TextBox 8"/>
          <p:cNvSpPr txBox="1"/>
          <p:nvPr/>
        </p:nvSpPr>
        <p:spPr>
          <a:xfrm>
            <a:off x="716604" y="2989339"/>
            <a:ext cx="8208912" cy="615553"/>
          </a:xfrm>
          <a:prstGeom prst="rect">
            <a:avLst/>
          </a:prstGeom>
        </p:spPr>
        <p:txBody>
          <a:bodyPr lIns="0" tIns="0" rIns="0" bIns="0" rtlCol="0" anchor="t">
            <a:spAutoFit/>
          </a:bodyPr>
          <a:lstStyle/>
          <a:p>
            <a:pPr marL="207367" lvl="1" indent="-103684" algn="l">
              <a:buFont typeface="Arial"/>
              <a:buChar char="•"/>
            </a:pPr>
            <a:r>
              <a:rPr lang="en-US" sz="2000" b="1" dirty="0">
                <a:solidFill>
                  <a:srgbClr val="DAD1E6"/>
                </a:solidFill>
                <a:latin typeface="Fira Sans Bold"/>
                <a:ea typeface="Fira Sans Bold"/>
                <a:cs typeface="Fira Sans Bold"/>
                <a:sym typeface="Fira Sans Bold"/>
              </a:rPr>
              <a:t>Alaska Airlines (AS)</a:t>
            </a:r>
            <a:r>
              <a:rPr lang="en-US" sz="2000" dirty="0">
                <a:solidFill>
                  <a:srgbClr val="DAD1E6"/>
                </a:solidFill>
                <a:latin typeface="Fira Sans"/>
                <a:ea typeface="Fira Sans"/>
                <a:cs typeface="Fira Sans"/>
                <a:sym typeface="Fira Sans"/>
              </a:rPr>
              <a:t>: Consistently demonstrates efficient operations and high reliability, often achieving early arrivals.</a:t>
            </a:r>
          </a:p>
        </p:txBody>
      </p:sp>
      <p:sp>
        <p:nvSpPr>
          <p:cNvPr id="9" name="TextBox 9"/>
          <p:cNvSpPr txBox="1"/>
          <p:nvPr/>
        </p:nvSpPr>
        <p:spPr>
          <a:xfrm>
            <a:off x="716604" y="3760524"/>
            <a:ext cx="8208912" cy="923330"/>
          </a:xfrm>
          <a:prstGeom prst="rect">
            <a:avLst/>
          </a:prstGeom>
        </p:spPr>
        <p:txBody>
          <a:bodyPr lIns="0" tIns="0" rIns="0" bIns="0" rtlCol="0" anchor="t">
            <a:spAutoFit/>
          </a:bodyPr>
          <a:lstStyle/>
          <a:p>
            <a:pPr marL="207367" lvl="1" indent="-103684" algn="l">
              <a:buFont typeface="Arial"/>
              <a:buChar char="•"/>
            </a:pPr>
            <a:r>
              <a:rPr lang="en-US" sz="2000" b="1" dirty="0">
                <a:solidFill>
                  <a:srgbClr val="DAD1E6"/>
                </a:solidFill>
                <a:latin typeface="Fira Sans Bold"/>
                <a:ea typeface="Fira Sans Bold"/>
                <a:cs typeface="Fira Sans Bold"/>
                <a:sym typeface="Fira Sans Bold"/>
              </a:rPr>
              <a:t>Spirit Airlines (NK)</a:t>
            </a:r>
            <a:r>
              <a:rPr lang="en-US" sz="2000" dirty="0">
                <a:solidFill>
                  <a:srgbClr val="DAD1E6"/>
                </a:solidFill>
                <a:latin typeface="Fira Sans"/>
                <a:ea typeface="Fira Sans"/>
                <a:cs typeface="Fira Sans"/>
                <a:sym typeface="Fira Sans"/>
              </a:rPr>
              <a:t>: Records the highest average delays, highlighting a performance gap of over 15 minutes between the best and worst performers.</a:t>
            </a:r>
          </a:p>
        </p:txBody>
      </p:sp>
      <p:sp>
        <p:nvSpPr>
          <p:cNvPr id="10" name="TextBox 10"/>
          <p:cNvSpPr txBox="1"/>
          <p:nvPr/>
        </p:nvSpPr>
        <p:spPr>
          <a:xfrm>
            <a:off x="707079" y="5337207"/>
            <a:ext cx="8208912" cy="1231106"/>
          </a:xfrm>
          <a:prstGeom prst="rect">
            <a:avLst/>
          </a:prstGeom>
        </p:spPr>
        <p:txBody>
          <a:bodyPr lIns="0" tIns="0" rIns="0" bIns="0" rtlCol="0" anchor="t">
            <a:spAutoFit/>
          </a:bodyPr>
          <a:lstStyle/>
          <a:p>
            <a:pPr algn="l"/>
            <a:r>
              <a:rPr lang="en-US" sz="2000" dirty="0">
                <a:solidFill>
                  <a:srgbClr val="DAD1E6"/>
                </a:solidFill>
                <a:latin typeface="Fira Sans"/>
                <a:ea typeface="Fira Sans"/>
                <a:cs typeface="Fira Sans"/>
                <a:sym typeface="Fira Sans"/>
              </a:rPr>
              <a:t>Major hubs like Chicago O’Hare, Houston, and Denver frequently experience higher delays due to intense congestion and complex operational logistics. In contrast, smaller airports often facilitate early departures due to lower traffic pressure and simpler operations.</a:t>
            </a:r>
          </a:p>
        </p:txBody>
      </p:sp>
      <p:sp>
        <p:nvSpPr>
          <p:cNvPr id="11" name="Freeform 11" descr="preencoded.png"/>
          <p:cNvSpPr/>
          <p:nvPr/>
        </p:nvSpPr>
        <p:spPr>
          <a:xfrm>
            <a:off x="9362484" y="1039044"/>
            <a:ext cx="8208912" cy="7152456"/>
          </a:xfrm>
          <a:custGeom>
            <a:avLst/>
            <a:gdLst/>
            <a:ahLst/>
            <a:cxnLst/>
            <a:rect l="l" t="t" r="r" b="b"/>
            <a:pathLst>
              <a:path w="8208912" h="8208912">
                <a:moveTo>
                  <a:pt x="0" y="0"/>
                </a:moveTo>
                <a:lnTo>
                  <a:pt x="8208912" y="0"/>
                </a:lnTo>
                <a:lnTo>
                  <a:pt x="8208912" y="8208912"/>
                </a:lnTo>
                <a:lnTo>
                  <a:pt x="0" y="8208912"/>
                </a:lnTo>
                <a:lnTo>
                  <a:pt x="0" y="0"/>
                </a:lnTo>
                <a:close/>
              </a:path>
            </a:pathLst>
          </a:custGeom>
          <a:blipFill>
            <a:blip r:embed="rId2"/>
            <a:stretch>
              <a:fillRect/>
            </a:stretch>
          </a:blipFill>
        </p:spPr>
        <p:txBody>
          <a:bodyPr/>
          <a:lstStyle/>
          <a:p>
            <a:endParaRPr lang="en-IN"/>
          </a:p>
        </p:txBody>
      </p:sp>
      <p:sp>
        <p:nvSpPr>
          <p:cNvPr id="12" name="TextBox 12"/>
          <p:cNvSpPr txBox="1"/>
          <p:nvPr/>
        </p:nvSpPr>
        <p:spPr>
          <a:xfrm>
            <a:off x="716604" y="8191500"/>
            <a:ext cx="8208912" cy="923330"/>
          </a:xfrm>
          <a:prstGeom prst="rect">
            <a:avLst/>
          </a:prstGeom>
        </p:spPr>
        <p:txBody>
          <a:bodyPr lIns="0" tIns="0" rIns="0" bIns="0" rtlCol="0" anchor="t">
            <a:spAutoFit/>
          </a:bodyPr>
          <a:lstStyle/>
          <a:p>
            <a:pPr marL="342900" indent="-342900" algn="l">
              <a:buFont typeface="Wingdings" panose="05000000000000000000" pitchFamily="2" charset="2"/>
              <a:buChar char="q"/>
            </a:pPr>
            <a:r>
              <a:rPr lang="en-US" sz="2000" dirty="0">
                <a:solidFill>
                  <a:srgbClr val="DAD1E6"/>
                </a:solidFill>
                <a:latin typeface="Fira Sans"/>
                <a:ea typeface="Fira Sans"/>
                <a:cs typeface="Fira Sans"/>
                <a:sym typeface="Fira Sans"/>
              </a:rPr>
              <a:t>These performance disparities emphasize the need for tailored strategies to address specific operational challenges at different airlines and airports.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sp>
        <p:nvSpPr>
          <p:cNvPr id="6" name="TextBox 6"/>
          <p:cNvSpPr txBox="1"/>
          <p:nvPr/>
        </p:nvSpPr>
        <p:spPr>
          <a:xfrm>
            <a:off x="766467" y="489260"/>
            <a:ext cx="17826333" cy="589905"/>
          </a:xfrm>
          <a:prstGeom prst="rect">
            <a:avLst/>
          </a:prstGeom>
        </p:spPr>
        <p:txBody>
          <a:bodyPr wrap="square" lIns="0" tIns="0" rIns="0" bIns="0" rtlCol="0" anchor="t">
            <a:spAutoFit/>
          </a:bodyPr>
          <a:lstStyle/>
          <a:p>
            <a:pPr algn="l">
              <a:lnSpc>
                <a:spcPts val="4562"/>
              </a:lnSpc>
            </a:pPr>
            <a:r>
              <a:rPr lang="en-US" sz="4000" b="1" dirty="0">
                <a:solidFill>
                  <a:srgbClr val="F94CAF"/>
                </a:solidFill>
                <a:latin typeface="Arimo Bold"/>
                <a:ea typeface="Arimo Bold"/>
                <a:cs typeface="Arimo Bold"/>
                <a:sym typeface="Arimo Bold"/>
              </a:rPr>
              <a:t>Route, Distance &amp; Temporal Patterns: Navigating the Rhythms of Flight</a:t>
            </a:r>
          </a:p>
        </p:txBody>
      </p:sp>
      <p:sp>
        <p:nvSpPr>
          <p:cNvPr id="7" name="TextBox 7"/>
          <p:cNvSpPr txBox="1"/>
          <p:nvPr/>
        </p:nvSpPr>
        <p:spPr>
          <a:xfrm>
            <a:off x="781215" y="1355484"/>
            <a:ext cx="16793166" cy="615553"/>
          </a:xfrm>
          <a:prstGeom prst="rect">
            <a:avLst/>
          </a:prstGeom>
        </p:spPr>
        <p:txBody>
          <a:bodyPr lIns="0" tIns="0" rIns="0" bIns="0" rtlCol="0" anchor="t">
            <a:spAutoFit/>
          </a:bodyPr>
          <a:lstStyle/>
          <a:p>
            <a:pPr algn="l"/>
            <a:r>
              <a:rPr lang="en-US" sz="2000" dirty="0">
                <a:solidFill>
                  <a:srgbClr val="DAD1E6"/>
                </a:solidFill>
                <a:latin typeface="Fira Sans"/>
                <a:ea typeface="Fira Sans"/>
                <a:cs typeface="Fira Sans"/>
                <a:sym typeface="Fira Sans"/>
              </a:rPr>
              <a:t>Flight operations are influenced by the dynamics of routes, distances, and temporal variations. Understanding these patterns allows for strategic planning and delay mitigation.</a:t>
            </a:r>
          </a:p>
        </p:txBody>
      </p:sp>
      <p:grpSp>
        <p:nvGrpSpPr>
          <p:cNvPr id="8" name="Group 8"/>
          <p:cNvGrpSpPr/>
          <p:nvPr/>
        </p:nvGrpSpPr>
        <p:grpSpPr>
          <a:xfrm>
            <a:off x="737892" y="2289724"/>
            <a:ext cx="16812216" cy="1432770"/>
            <a:chOff x="0" y="0"/>
            <a:chExt cx="22416287" cy="1910359"/>
          </a:xfrm>
        </p:grpSpPr>
        <p:sp>
          <p:nvSpPr>
            <p:cNvPr id="9" name="Freeform 9"/>
            <p:cNvSpPr/>
            <p:nvPr/>
          </p:nvSpPr>
          <p:spPr>
            <a:xfrm>
              <a:off x="12700" y="12700"/>
              <a:ext cx="22390861" cy="1884934"/>
            </a:xfrm>
            <a:custGeom>
              <a:avLst/>
              <a:gdLst/>
              <a:ahLst/>
              <a:cxnLst/>
              <a:rect l="l" t="t" r="r" b="b"/>
              <a:pathLst>
                <a:path w="22390861" h="1884934">
                  <a:moveTo>
                    <a:pt x="0" y="37338"/>
                  </a:moveTo>
                  <a:cubicBezTo>
                    <a:pt x="0" y="16764"/>
                    <a:pt x="16891" y="0"/>
                    <a:pt x="37846" y="0"/>
                  </a:cubicBezTo>
                  <a:lnTo>
                    <a:pt x="22353015" y="0"/>
                  </a:lnTo>
                  <a:cubicBezTo>
                    <a:pt x="22373971" y="0"/>
                    <a:pt x="22390861" y="16764"/>
                    <a:pt x="22390861" y="37338"/>
                  </a:cubicBezTo>
                  <a:lnTo>
                    <a:pt x="22390861" y="1847596"/>
                  </a:lnTo>
                  <a:cubicBezTo>
                    <a:pt x="22390861" y="1868297"/>
                    <a:pt x="22373971" y="1884934"/>
                    <a:pt x="22353015" y="1884934"/>
                  </a:cubicBezTo>
                  <a:lnTo>
                    <a:pt x="37846" y="1884934"/>
                  </a:lnTo>
                  <a:cubicBezTo>
                    <a:pt x="16891" y="1884934"/>
                    <a:pt x="0" y="1868170"/>
                    <a:pt x="0" y="1847596"/>
                  </a:cubicBezTo>
                  <a:close/>
                </a:path>
              </a:pathLst>
            </a:custGeom>
            <a:solidFill>
              <a:srgbClr val="241631"/>
            </a:solidFill>
            <a:ln w="12700">
              <a:solidFill>
                <a:srgbClr val="000000"/>
              </a:solidFill>
            </a:ln>
          </p:spPr>
          <p:txBody>
            <a:bodyPr/>
            <a:lstStyle/>
            <a:p>
              <a:endParaRPr lang="en-IN"/>
            </a:p>
          </p:txBody>
        </p:sp>
        <p:sp>
          <p:nvSpPr>
            <p:cNvPr id="10" name="Freeform 10"/>
            <p:cNvSpPr/>
            <p:nvPr/>
          </p:nvSpPr>
          <p:spPr>
            <a:xfrm>
              <a:off x="0" y="0"/>
              <a:ext cx="22416261" cy="1910334"/>
            </a:xfrm>
            <a:custGeom>
              <a:avLst/>
              <a:gdLst/>
              <a:ahLst/>
              <a:cxnLst/>
              <a:rect l="l" t="t" r="r" b="b"/>
              <a:pathLst>
                <a:path w="22416261" h="1910334">
                  <a:moveTo>
                    <a:pt x="0" y="50038"/>
                  </a:moveTo>
                  <a:cubicBezTo>
                    <a:pt x="0" y="22225"/>
                    <a:pt x="22733" y="0"/>
                    <a:pt x="50546" y="0"/>
                  </a:cubicBezTo>
                  <a:lnTo>
                    <a:pt x="22365715" y="0"/>
                  </a:lnTo>
                  <a:lnTo>
                    <a:pt x="22365715" y="12700"/>
                  </a:lnTo>
                  <a:lnTo>
                    <a:pt x="22365715" y="0"/>
                  </a:lnTo>
                  <a:cubicBezTo>
                    <a:pt x="22393529" y="0"/>
                    <a:pt x="22416261" y="22225"/>
                    <a:pt x="22416261" y="50038"/>
                  </a:cubicBezTo>
                  <a:lnTo>
                    <a:pt x="22403561" y="50038"/>
                  </a:lnTo>
                  <a:lnTo>
                    <a:pt x="22416261" y="50038"/>
                  </a:lnTo>
                  <a:lnTo>
                    <a:pt x="22416261" y="1860296"/>
                  </a:lnTo>
                  <a:lnTo>
                    <a:pt x="22403561" y="1860296"/>
                  </a:lnTo>
                  <a:lnTo>
                    <a:pt x="22416261" y="1860296"/>
                  </a:lnTo>
                  <a:cubicBezTo>
                    <a:pt x="22416261" y="1888109"/>
                    <a:pt x="22393529" y="1910334"/>
                    <a:pt x="22365715" y="1910334"/>
                  </a:cubicBezTo>
                  <a:lnTo>
                    <a:pt x="22365715" y="1897634"/>
                  </a:lnTo>
                  <a:lnTo>
                    <a:pt x="22365715" y="1910334"/>
                  </a:lnTo>
                  <a:lnTo>
                    <a:pt x="50546" y="1910334"/>
                  </a:lnTo>
                  <a:lnTo>
                    <a:pt x="50546" y="1897634"/>
                  </a:lnTo>
                  <a:lnTo>
                    <a:pt x="50546" y="1910334"/>
                  </a:lnTo>
                  <a:cubicBezTo>
                    <a:pt x="22733" y="1910334"/>
                    <a:pt x="0" y="1888109"/>
                    <a:pt x="0" y="1860296"/>
                  </a:cubicBezTo>
                  <a:lnTo>
                    <a:pt x="0" y="50038"/>
                  </a:lnTo>
                  <a:lnTo>
                    <a:pt x="12700" y="50038"/>
                  </a:lnTo>
                  <a:lnTo>
                    <a:pt x="0" y="50038"/>
                  </a:lnTo>
                  <a:moveTo>
                    <a:pt x="25400" y="50038"/>
                  </a:moveTo>
                  <a:lnTo>
                    <a:pt x="25400" y="1860296"/>
                  </a:lnTo>
                  <a:lnTo>
                    <a:pt x="12700" y="1860296"/>
                  </a:lnTo>
                  <a:lnTo>
                    <a:pt x="25400" y="1860296"/>
                  </a:lnTo>
                  <a:cubicBezTo>
                    <a:pt x="25400" y="1873758"/>
                    <a:pt x="36449" y="1884934"/>
                    <a:pt x="50546" y="1884934"/>
                  </a:cubicBezTo>
                  <a:lnTo>
                    <a:pt x="22365715" y="1884934"/>
                  </a:lnTo>
                  <a:cubicBezTo>
                    <a:pt x="22379685" y="1884934"/>
                    <a:pt x="22390861" y="1873758"/>
                    <a:pt x="22390861" y="1860296"/>
                  </a:cubicBezTo>
                  <a:lnTo>
                    <a:pt x="22390861" y="50038"/>
                  </a:lnTo>
                  <a:cubicBezTo>
                    <a:pt x="22390861" y="36576"/>
                    <a:pt x="22379812" y="25400"/>
                    <a:pt x="22365715" y="25400"/>
                  </a:cubicBezTo>
                  <a:lnTo>
                    <a:pt x="50546" y="25400"/>
                  </a:lnTo>
                  <a:lnTo>
                    <a:pt x="50546" y="12700"/>
                  </a:lnTo>
                  <a:lnTo>
                    <a:pt x="50546" y="25400"/>
                  </a:lnTo>
                  <a:cubicBezTo>
                    <a:pt x="36449" y="25400"/>
                    <a:pt x="25400" y="36576"/>
                    <a:pt x="25400" y="50038"/>
                  </a:cubicBezTo>
                  <a:close/>
                </a:path>
              </a:pathLst>
            </a:custGeom>
            <a:solidFill>
              <a:srgbClr val="5C4E69"/>
            </a:solidFill>
            <a:ln w="12700">
              <a:solidFill>
                <a:srgbClr val="000000"/>
              </a:solidFill>
            </a:ln>
          </p:spPr>
          <p:txBody>
            <a:bodyPr/>
            <a:lstStyle/>
            <a:p>
              <a:endParaRPr lang="en-IN"/>
            </a:p>
          </p:txBody>
        </p:sp>
      </p:grpSp>
      <p:grpSp>
        <p:nvGrpSpPr>
          <p:cNvPr id="11" name="Group 11"/>
          <p:cNvGrpSpPr/>
          <p:nvPr/>
        </p:nvGrpSpPr>
        <p:grpSpPr>
          <a:xfrm>
            <a:off x="766467" y="2318299"/>
            <a:ext cx="747417" cy="1375620"/>
            <a:chOff x="0" y="0"/>
            <a:chExt cx="996556" cy="1834159"/>
          </a:xfrm>
        </p:grpSpPr>
        <p:sp>
          <p:nvSpPr>
            <p:cNvPr id="12" name="Freeform 12"/>
            <p:cNvSpPr/>
            <p:nvPr/>
          </p:nvSpPr>
          <p:spPr>
            <a:xfrm>
              <a:off x="0" y="0"/>
              <a:ext cx="996569" cy="1834134"/>
            </a:xfrm>
            <a:custGeom>
              <a:avLst/>
              <a:gdLst/>
              <a:ahLst/>
              <a:cxnLst/>
              <a:rect l="l" t="t" r="r" b="b"/>
              <a:pathLst>
                <a:path w="996569" h="1834134">
                  <a:moveTo>
                    <a:pt x="0" y="6858"/>
                  </a:moveTo>
                  <a:cubicBezTo>
                    <a:pt x="0" y="3048"/>
                    <a:pt x="3048" y="0"/>
                    <a:pt x="6858" y="0"/>
                  </a:cubicBezTo>
                  <a:lnTo>
                    <a:pt x="989711" y="0"/>
                  </a:lnTo>
                  <a:cubicBezTo>
                    <a:pt x="993521" y="0"/>
                    <a:pt x="996569" y="3048"/>
                    <a:pt x="996569" y="6858"/>
                  </a:cubicBezTo>
                  <a:lnTo>
                    <a:pt x="996569" y="1827276"/>
                  </a:lnTo>
                  <a:cubicBezTo>
                    <a:pt x="996569" y="1831086"/>
                    <a:pt x="993521" y="1834134"/>
                    <a:pt x="989711" y="1834134"/>
                  </a:cubicBezTo>
                  <a:lnTo>
                    <a:pt x="6858" y="1834134"/>
                  </a:lnTo>
                  <a:cubicBezTo>
                    <a:pt x="3048" y="1834134"/>
                    <a:pt x="0" y="1831086"/>
                    <a:pt x="0" y="1827276"/>
                  </a:cubicBezTo>
                  <a:close/>
                </a:path>
              </a:pathLst>
            </a:custGeom>
            <a:solidFill>
              <a:srgbClr val="433550"/>
            </a:solidFill>
            <a:ln w="12700">
              <a:solidFill>
                <a:srgbClr val="000000"/>
              </a:solidFill>
            </a:ln>
          </p:spPr>
          <p:txBody>
            <a:bodyPr/>
            <a:lstStyle/>
            <a:p>
              <a:endParaRPr lang="en-IN"/>
            </a:p>
          </p:txBody>
        </p:sp>
      </p:grpSp>
      <p:sp>
        <p:nvSpPr>
          <p:cNvPr id="13" name="TextBox 13"/>
          <p:cNvSpPr txBox="1"/>
          <p:nvPr/>
        </p:nvSpPr>
        <p:spPr>
          <a:xfrm>
            <a:off x="999973" y="2859434"/>
            <a:ext cx="280245" cy="321764"/>
          </a:xfrm>
          <a:prstGeom prst="rect">
            <a:avLst/>
          </a:prstGeom>
        </p:spPr>
        <p:txBody>
          <a:bodyPr lIns="0" tIns="0" rIns="0" bIns="0" rtlCol="0" anchor="t">
            <a:spAutoFit/>
          </a:bodyPr>
          <a:lstStyle/>
          <a:p>
            <a:pPr algn="l">
              <a:lnSpc>
                <a:spcPts val="2187"/>
              </a:lnSpc>
            </a:pPr>
            <a:r>
              <a:rPr lang="en-US" sz="2187" b="1">
                <a:solidFill>
                  <a:srgbClr val="DAD1E6"/>
                </a:solidFill>
                <a:latin typeface="Arimo Bold"/>
                <a:ea typeface="Arimo Bold"/>
                <a:cs typeface="Arimo Bold"/>
                <a:sym typeface="Arimo Bold"/>
              </a:rPr>
              <a:t>1</a:t>
            </a:r>
          </a:p>
        </p:txBody>
      </p:sp>
      <p:sp>
        <p:nvSpPr>
          <p:cNvPr id="14" name="TextBox 14"/>
          <p:cNvSpPr txBox="1"/>
          <p:nvPr/>
        </p:nvSpPr>
        <p:spPr>
          <a:xfrm>
            <a:off x="1700660" y="2476500"/>
            <a:ext cx="2336006" cy="282129"/>
          </a:xfrm>
          <a:prstGeom prst="rect">
            <a:avLst/>
          </a:prstGeom>
        </p:spPr>
        <p:txBody>
          <a:bodyPr lIns="0" tIns="0" rIns="0" bIns="0" rtlCol="0" anchor="t">
            <a:spAutoFit/>
          </a:bodyPr>
          <a:lstStyle/>
          <a:p>
            <a:pPr algn="l">
              <a:lnSpc>
                <a:spcPts val="2249"/>
              </a:lnSpc>
            </a:pPr>
            <a:r>
              <a:rPr lang="en-US" sz="2000" b="1" dirty="0">
                <a:solidFill>
                  <a:srgbClr val="DAD1E6"/>
                </a:solidFill>
                <a:latin typeface="Arimo Bold"/>
                <a:ea typeface="Arimo Bold"/>
                <a:cs typeface="Arimo Bold"/>
                <a:sym typeface="Arimo Bold"/>
              </a:rPr>
              <a:t>Major Corridors</a:t>
            </a:r>
          </a:p>
        </p:txBody>
      </p:sp>
      <p:sp>
        <p:nvSpPr>
          <p:cNvPr id="15" name="TextBox 15"/>
          <p:cNvSpPr txBox="1"/>
          <p:nvPr/>
        </p:nvSpPr>
        <p:spPr>
          <a:xfrm>
            <a:off x="1700660" y="2842470"/>
            <a:ext cx="15634097" cy="589905"/>
          </a:xfrm>
          <a:prstGeom prst="rect">
            <a:avLst/>
          </a:prstGeom>
        </p:spPr>
        <p:txBody>
          <a:bodyPr lIns="0" tIns="0" rIns="0" bIns="0" rtlCol="0" anchor="t">
            <a:spAutoFit/>
          </a:bodyPr>
          <a:lstStyle/>
          <a:p>
            <a:pPr algn="l">
              <a:lnSpc>
                <a:spcPts val="2312"/>
              </a:lnSpc>
            </a:pPr>
            <a:r>
              <a:rPr lang="en-US" sz="1600" dirty="0">
                <a:solidFill>
                  <a:srgbClr val="DAD1E6"/>
                </a:solidFill>
                <a:latin typeface="Fira Sans"/>
                <a:ea typeface="Fira Sans"/>
                <a:cs typeface="Fira Sans"/>
                <a:sym typeface="Fira Sans"/>
              </a:rPr>
              <a:t>Traffic is concentrated on routes like LAX–SFO, JFK–LAX, and ORD–DFW. Long-haul and hub-heavy routes experience significantly higher delays compared to efficient high-traffic regional routes.</a:t>
            </a:r>
          </a:p>
        </p:txBody>
      </p:sp>
      <p:grpSp>
        <p:nvGrpSpPr>
          <p:cNvPr id="16" name="Group 16"/>
          <p:cNvGrpSpPr/>
          <p:nvPr/>
        </p:nvGrpSpPr>
        <p:grpSpPr>
          <a:xfrm>
            <a:off x="737892" y="3890220"/>
            <a:ext cx="16812216" cy="1140323"/>
            <a:chOff x="0" y="0"/>
            <a:chExt cx="22416287" cy="1520431"/>
          </a:xfrm>
        </p:grpSpPr>
        <p:sp>
          <p:nvSpPr>
            <p:cNvPr id="17" name="Freeform 17"/>
            <p:cNvSpPr/>
            <p:nvPr/>
          </p:nvSpPr>
          <p:spPr>
            <a:xfrm>
              <a:off x="12700" y="12700"/>
              <a:ext cx="22390861" cy="1495044"/>
            </a:xfrm>
            <a:custGeom>
              <a:avLst/>
              <a:gdLst/>
              <a:ahLst/>
              <a:cxnLst/>
              <a:rect l="l" t="t" r="r" b="b"/>
              <a:pathLst>
                <a:path w="22390861" h="1495044">
                  <a:moveTo>
                    <a:pt x="0" y="37338"/>
                  </a:moveTo>
                  <a:cubicBezTo>
                    <a:pt x="0" y="16764"/>
                    <a:pt x="17018" y="0"/>
                    <a:pt x="37973" y="0"/>
                  </a:cubicBezTo>
                  <a:lnTo>
                    <a:pt x="22352888" y="0"/>
                  </a:lnTo>
                  <a:cubicBezTo>
                    <a:pt x="22373844" y="0"/>
                    <a:pt x="22390861" y="16764"/>
                    <a:pt x="22390861" y="37338"/>
                  </a:cubicBezTo>
                  <a:lnTo>
                    <a:pt x="22390861" y="1457706"/>
                  </a:lnTo>
                  <a:cubicBezTo>
                    <a:pt x="22390861" y="1478407"/>
                    <a:pt x="22373844" y="1495044"/>
                    <a:pt x="22352888" y="1495044"/>
                  </a:cubicBezTo>
                  <a:lnTo>
                    <a:pt x="37973" y="1495044"/>
                  </a:lnTo>
                  <a:cubicBezTo>
                    <a:pt x="17018" y="1495044"/>
                    <a:pt x="0" y="1478280"/>
                    <a:pt x="0" y="1457706"/>
                  </a:cubicBezTo>
                  <a:close/>
                </a:path>
              </a:pathLst>
            </a:custGeom>
            <a:solidFill>
              <a:srgbClr val="241631"/>
            </a:solidFill>
            <a:ln w="12700">
              <a:solidFill>
                <a:srgbClr val="000000"/>
              </a:solidFill>
            </a:ln>
          </p:spPr>
          <p:txBody>
            <a:bodyPr/>
            <a:lstStyle/>
            <a:p>
              <a:endParaRPr lang="en-IN"/>
            </a:p>
          </p:txBody>
        </p:sp>
        <p:sp>
          <p:nvSpPr>
            <p:cNvPr id="18" name="Freeform 18"/>
            <p:cNvSpPr/>
            <p:nvPr/>
          </p:nvSpPr>
          <p:spPr>
            <a:xfrm>
              <a:off x="0" y="0"/>
              <a:ext cx="22416261" cy="1520444"/>
            </a:xfrm>
            <a:custGeom>
              <a:avLst/>
              <a:gdLst/>
              <a:ahLst/>
              <a:cxnLst/>
              <a:rect l="l" t="t" r="r" b="b"/>
              <a:pathLst>
                <a:path w="22416261" h="1520444">
                  <a:moveTo>
                    <a:pt x="0" y="50038"/>
                  </a:moveTo>
                  <a:cubicBezTo>
                    <a:pt x="0" y="22225"/>
                    <a:pt x="22860" y="0"/>
                    <a:pt x="50673" y="0"/>
                  </a:cubicBezTo>
                  <a:lnTo>
                    <a:pt x="22365588" y="0"/>
                  </a:lnTo>
                  <a:lnTo>
                    <a:pt x="22365588" y="12700"/>
                  </a:lnTo>
                  <a:lnTo>
                    <a:pt x="22365588" y="0"/>
                  </a:lnTo>
                  <a:cubicBezTo>
                    <a:pt x="22393402" y="0"/>
                    <a:pt x="22416261" y="22225"/>
                    <a:pt x="22416261" y="50038"/>
                  </a:cubicBezTo>
                  <a:lnTo>
                    <a:pt x="22403561" y="50038"/>
                  </a:lnTo>
                  <a:lnTo>
                    <a:pt x="22416261" y="50038"/>
                  </a:lnTo>
                  <a:lnTo>
                    <a:pt x="22416261" y="1470406"/>
                  </a:lnTo>
                  <a:lnTo>
                    <a:pt x="22403561" y="1470406"/>
                  </a:lnTo>
                  <a:lnTo>
                    <a:pt x="22416261" y="1470406"/>
                  </a:lnTo>
                  <a:cubicBezTo>
                    <a:pt x="22416261" y="1498219"/>
                    <a:pt x="22393402" y="1520444"/>
                    <a:pt x="22365588" y="1520444"/>
                  </a:cubicBezTo>
                  <a:lnTo>
                    <a:pt x="22365588" y="1507744"/>
                  </a:lnTo>
                  <a:lnTo>
                    <a:pt x="22365588" y="1520444"/>
                  </a:lnTo>
                  <a:lnTo>
                    <a:pt x="50673" y="1520444"/>
                  </a:lnTo>
                  <a:lnTo>
                    <a:pt x="50673" y="1507744"/>
                  </a:lnTo>
                  <a:lnTo>
                    <a:pt x="50673" y="1520444"/>
                  </a:lnTo>
                  <a:cubicBezTo>
                    <a:pt x="22860" y="1520444"/>
                    <a:pt x="0" y="1498219"/>
                    <a:pt x="0" y="1470406"/>
                  </a:cubicBezTo>
                  <a:lnTo>
                    <a:pt x="0" y="50038"/>
                  </a:lnTo>
                  <a:lnTo>
                    <a:pt x="12700" y="50038"/>
                  </a:lnTo>
                  <a:lnTo>
                    <a:pt x="0" y="50038"/>
                  </a:lnTo>
                  <a:moveTo>
                    <a:pt x="25400" y="50038"/>
                  </a:moveTo>
                  <a:lnTo>
                    <a:pt x="25400" y="1470406"/>
                  </a:lnTo>
                  <a:lnTo>
                    <a:pt x="12700" y="1470406"/>
                  </a:lnTo>
                  <a:lnTo>
                    <a:pt x="25400" y="1470406"/>
                  </a:lnTo>
                  <a:cubicBezTo>
                    <a:pt x="25400" y="1483868"/>
                    <a:pt x="36576" y="1495044"/>
                    <a:pt x="50673" y="1495044"/>
                  </a:cubicBezTo>
                  <a:lnTo>
                    <a:pt x="22365588" y="1495044"/>
                  </a:lnTo>
                  <a:cubicBezTo>
                    <a:pt x="22379685" y="1495044"/>
                    <a:pt x="22390861" y="1483868"/>
                    <a:pt x="22390861" y="1470406"/>
                  </a:cubicBezTo>
                  <a:lnTo>
                    <a:pt x="22390861" y="50038"/>
                  </a:lnTo>
                  <a:cubicBezTo>
                    <a:pt x="22390861" y="36576"/>
                    <a:pt x="22379685" y="25400"/>
                    <a:pt x="22365588" y="25400"/>
                  </a:cubicBezTo>
                  <a:lnTo>
                    <a:pt x="50673" y="25400"/>
                  </a:lnTo>
                  <a:lnTo>
                    <a:pt x="50673" y="12700"/>
                  </a:lnTo>
                  <a:lnTo>
                    <a:pt x="50673" y="25400"/>
                  </a:lnTo>
                  <a:cubicBezTo>
                    <a:pt x="36576" y="25400"/>
                    <a:pt x="25400" y="36576"/>
                    <a:pt x="25400" y="50038"/>
                  </a:cubicBezTo>
                  <a:close/>
                </a:path>
              </a:pathLst>
            </a:custGeom>
            <a:solidFill>
              <a:srgbClr val="5C4E69"/>
            </a:solidFill>
            <a:ln w="12700">
              <a:solidFill>
                <a:srgbClr val="000000"/>
              </a:solidFill>
            </a:ln>
          </p:spPr>
          <p:txBody>
            <a:bodyPr/>
            <a:lstStyle/>
            <a:p>
              <a:endParaRPr lang="en-IN"/>
            </a:p>
          </p:txBody>
        </p:sp>
      </p:grpSp>
      <p:grpSp>
        <p:nvGrpSpPr>
          <p:cNvPr id="19" name="Group 19"/>
          <p:cNvGrpSpPr/>
          <p:nvPr/>
        </p:nvGrpSpPr>
        <p:grpSpPr>
          <a:xfrm>
            <a:off x="766467" y="3918795"/>
            <a:ext cx="747417" cy="1083173"/>
            <a:chOff x="0" y="0"/>
            <a:chExt cx="996556" cy="1444231"/>
          </a:xfrm>
        </p:grpSpPr>
        <p:sp>
          <p:nvSpPr>
            <p:cNvPr id="20" name="Freeform 20"/>
            <p:cNvSpPr/>
            <p:nvPr/>
          </p:nvSpPr>
          <p:spPr>
            <a:xfrm>
              <a:off x="0" y="0"/>
              <a:ext cx="996569" cy="1444244"/>
            </a:xfrm>
            <a:custGeom>
              <a:avLst/>
              <a:gdLst/>
              <a:ahLst/>
              <a:cxnLst/>
              <a:rect l="l" t="t" r="r" b="b"/>
              <a:pathLst>
                <a:path w="996569" h="1444244">
                  <a:moveTo>
                    <a:pt x="0" y="6858"/>
                  </a:moveTo>
                  <a:cubicBezTo>
                    <a:pt x="0" y="3048"/>
                    <a:pt x="3048" y="0"/>
                    <a:pt x="6858" y="0"/>
                  </a:cubicBezTo>
                  <a:lnTo>
                    <a:pt x="989711" y="0"/>
                  </a:lnTo>
                  <a:cubicBezTo>
                    <a:pt x="993521" y="0"/>
                    <a:pt x="996569" y="3048"/>
                    <a:pt x="996569" y="6858"/>
                  </a:cubicBezTo>
                  <a:lnTo>
                    <a:pt x="996569" y="1437386"/>
                  </a:lnTo>
                  <a:cubicBezTo>
                    <a:pt x="996569" y="1441196"/>
                    <a:pt x="993521" y="1444244"/>
                    <a:pt x="989711" y="1444244"/>
                  </a:cubicBezTo>
                  <a:lnTo>
                    <a:pt x="6858" y="1444244"/>
                  </a:lnTo>
                  <a:cubicBezTo>
                    <a:pt x="3048" y="1444244"/>
                    <a:pt x="0" y="1441196"/>
                    <a:pt x="0" y="1437386"/>
                  </a:cubicBezTo>
                  <a:close/>
                </a:path>
              </a:pathLst>
            </a:custGeom>
            <a:solidFill>
              <a:srgbClr val="433550"/>
            </a:solidFill>
            <a:ln w="12700">
              <a:solidFill>
                <a:srgbClr val="000000"/>
              </a:solidFill>
            </a:ln>
          </p:spPr>
          <p:txBody>
            <a:bodyPr/>
            <a:lstStyle/>
            <a:p>
              <a:endParaRPr lang="en-IN"/>
            </a:p>
          </p:txBody>
        </p:sp>
      </p:grpSp>
      <p:sp>
        <p:nvSpPr>
          <p:cNvPr id="21" name="TextBox 21"/>
          <p:cNvSpPr txBox="1"/>
          <p:nvPr/>
        </p:nvSpPr>
        <p:spPr>
          <a:xfrm>
            <a:off x="999973" y="4313787"/>
            <a:ext cx="280245" cy="321764"/>
          </a:xfrm>
          <a:prstGeom prst="rect">
            <a:avLst/>
          </a:prstGeom>
        </p:spPr>
        <p:txBody>
          <a:bodyPr lIns="0" tIns="0" rIns="0" bIns="0" rtlCol="0" anchor="t">
            <a:spAutoFit/>
          </a:bodyPr>
          <a:lstStyle/>
          <a:p>
            <a:pPr algn="l">
              <a:lnSpc>
                <a:spcPts val="2187"/>
              </a:lnSpc>
            </a:pPr>
            <a:r>
              <a:rPr lang="en-US" sz="2187" b="1">
                <a:solidFill>
                  <a:srgbClr val="DAD1E6"/>
                </a:solidFill>
                <a:latin typeface="Arimo Bold"/>
                <a:ea typeface="Arimo Bold"/>
                <a:cs typeface="Arimo Bold"/>
                <a:sym typeface="Arimo Bold"/>
              </a:rPr>
              <a:t>2</a:t>
            </a:r>
          </a:p>
        </p:txBody>
      </p:sp>
      <p:sp>
        <p:nvSpPr>
          <p:cNvPr id="22" name="TextBox 22"/>
          <p:cNvSpPr txBox="1"/>
          <p:nvPr/>
        </p:nvSpPr>
        <p:spPr>
          <a:xfrm>
            <a:off x="1700660" y="4076995"/>
            <a:ext cx="2336006" cy="282129"/>
          </a:xfrm>
          <a:prstGeom prst="rect">
            <a:avLst/>
          </a:prstGeom>
        </p:spPr>
        <p:txBody>
          <a:bodyPr lIns="0" tIns="0" rIns="0" bIns="0" rtlCol="0" anchor="t">
            <a:spAutoFit/>
          </a:bodyPr>
          <a:lstStyle/>
          <a:p>
            <a:pPr algn="l">
              <a:lnSpc>
                <a:spcPts val="2249"/>
              </a:lnSpc>
            </a:pPr>
            <a:r>
              <a:rPr lang="en-US" sz="2000" b="1" dirty="0">
                <a:solidFill>
                  <a:srgbClr val="DAD1E6"/>
                </a:solidFill>
                <a:latin typeface="Arimo Bold"/>
                <a:ea typeface="Arimo Bold"/>
                <a:cs typeface="Arimo Bold"/>
                <a:sym typeface="Arimo Bold"/>
              </a:rPr>
              <a:t>Distance Impact</a:t>
            </a:r>
          </a:p>
        </p:txBody>
      </p:sp>
      <p:sp>
        <p:nvSpPr>
          <p:cNvPr id="23" name="TextBox 23"/>
          <p:cNvSpPr txBox="1"/>
          <p:nvPr/>
        </p:nvSpPr>
        <p:spPr>
          <a:xfrm>
            <a:off x="1700660" y="4442965"/>
            <a:ext cx="15634097" cy="275588"/>
          </a:xfrm>
          <a:prstGeom prst="rect">
            <a:avLst/>
          </a:prstGeom>
        </p:spPr>
        <p:txBody>
          <a:bodyPr lIns="0" tIns="0" rIns="0" bIns="0" rtlCol="0" anchor="t">
            <a:spAutoFit/>
          </a:bodyPr>
          <a:lstStyle/>
          <a:p>
            <a:pPr algn="l">
              <a:lnSpc>
                <a:spcPts val="2312"/>
              </a:lnSpc>
            </a:pPr>
            <a:r>
              <a:rPr lang="en-US" sz="1600" dirty="0">
                <a:solidFill>
                  <a:srgbClr val="DAD1E6"/>
                </a:solidFill>
                <a:latin typeface="Fira Sans"/>
                <a:ea typeface="Fira Sans"/>
                <a:cs typeface="Fira Sans"/>
                <a:sym typeface="Fira Sans"/>
              </a:rPr>
              <a:t>Short-haul flights often face higher delays due to limited recovery time, whereas long-distance flights can absorb minor delays during their extended cruise phase.</a:t>
            </a:r>
          </a:p>
        </p:txBody>
      </p:sp>
      <p:grpSp>
        <p:nvGrpSpPr>
          <p:cNvPr id="24" name="Group 24"/>
          <p:cNvGrpSpPr/>
          <p:nvPr/>
        </p:nvGrpSpPr>
        <p:grpSpPr>
          <a:xfrm>
            <a:off x="737892" y="5198269"/>
            <a:ext cx="16812216" cy="1140323"/>
            <a:chOff x="0" y="0"/>
            <a:chExt cx="22416287" cy="1520431"/>
          </a:xfrm>
        </p:grpSpPr>
        <p:sp>
          <p:nvSpPr>
            <p:cNvPr id="25" name="Freeform 25"/>
            <p:cNvSpPr/>
            <p:nvPr/>
          </p:nvSpPr>
          <p:spPr>
            <a:xfrm>
              <a:off x="12700" y="12700"/>
              <a:ext cx="22390861" cy="1495044"/>
            </a:xfrm>
            <a:custGeom>
              <a:avLst/>
              <a:gdLst/>
              <a:ahLst/>
              <a:cxnLst/>
              <a:rect l="l" t="t" r="r" b="b"/>
              <a:pathLst>
                <a:path w="22390861" h="1495044">
                  <a:moveTo>
                    <a:pt x="0" y="37338"/>
                  </a:moveTo>
                  <a:cubicBezTo>
                    <a:pt x="0" y="16764"/>
                    <a:pt x="17018" y="0"/>
                    <a:pt x="37973" y="0"/>
                  </a:cubicBezTo>
                  <a:lnTo>
                    <a:pt x="22352888" y="0"/>
                  </a:lnTo>
                  <a:cubicBezTo>
                    <a:pt x="22373844" y="0"/>
                    <a:pt x="22390861" y="16764"/>
                    <a:pt x="22390861" y="37338"/>
                  </a:cubicBezTo>
                  <a:lnTo>
                    <a:pt x="22390861" y="1457706"/>
                  </a:lnTo>
                  <a:cubicBezTo>
                    <a:pt x="22390861" y="1478407"/>
                    <a:pt x="22373844" y="1495044"/>
                    <a:pt x="22352888" y="1495044"/>
                  </a:cubicBezTo>
                  <a:lnTo>
                    <a:pt x="37973" y="1495044"/>
                  </a:lnTo>
                  <a:cubicBezTo>
                    <a:pt x="17018" y="1495044"/>
                    <a:pt x="0" y="1478280"/>
                    <a:pt x="0" y="1457706"/>
                  </a:cubicBezTo>
                  <a:close/>
                </a:path>
              </a:pathLst>
            </a:custGeom>
            <a:solidFill>
              <a:srgbClr val="241631"/>
            </a:solidFill>
            <a:ln w="12700">
              <a:solidFill>
                <a:srgbClr val="000000"/>
              </a:solidFill>
            </a:ln>
          </p:spPr>
          <p:txBody>
            <a:bodyPr/>
            <a:lstStyle/>
            <a:p>
              <a:endParaRPr lang="en-IN"/>
            </a:p>
          </p:txBody>
        </p:sp>
        <p:sp>
          <p:nvSpPr>
            <p:cNvPr id="26" name="Freeform 26"/>
            <p:cNvSpPr/>
            <p:nvPr/>
          </p:nvSpPr>
          <p:spPr>
            <a:xfrm>
              <a:off x="0" y="0"/>
              <a:ext cx="22416261" cy="1520444"/>
            </a:xfrm>
            <a:custGeom>
              <a:avLst/>
              <a:gdLst/>
              <a:ahLst/>
              <a:cxnLst/>
              <a:rect l="l" t="t" r="r" b="b"/>
              <a:pathLst>
                <a:path w="22416261" h="1520444">
                  <a:moveTo>
                    <a:pt x="0" y="50038"/>
                  </a:moveTo>
                  <a:cubicBezTo>
                    <a:pt x="0" y="22225"/>
                    <a:pt x="22860" y="0"/>
                    <a:pt x="50673" y="0"/>
                  </a:cubicBezTo>
                  <a:lnTo>
                    <a:pt x="22365588" y="0"/>
                  </a:lnTo>
                  <a:lnTo>
                    <a:pt x="22365588" y="12700"/>
                  </a:lnTo>
                  <a:lnTo>
                    <a:pt x="22365588" y="0"/>
                  </a:lnTo>
                  <a:cubicBezTo>
                    <a:pt x="22393402" y="0"/>
                    <a:pt x="22416261" y="22225"/>
                    <a:pt x="22416261" y="50038"/>
                  </a:cubicBezTo>
                  <a:lnTo>
                    <a:pt x="22403561" y="50038"/>
                  </a:lnTo>
                  <a:lnTo>
                    <a:pt x="22416261" y="50038"/>
                  </a:lnTo>
                  <a:lnTo>
                    <a:pt x="22416261" y="1470406"/>
                  </a:lnTo>
                  <a:lnTo>
                    <a:pt x="22403561" y="1470406"/>
                  </a:lnTo>
                  <a:lnTo>
                    <a:pt x="22416261" y="1470406"/>
                  </a:lnTo>
                  <a:cubicBezTo>
                    <a:pt x="22416261" y="1498219"/>
                    <a:pt x="22393402" y="1520444"/>
                    <a:pt x="22365588" y="1520444"/>
                  </a:cubicBezTo>
                  <a:lnTo>
                    <a:pt x="22365588" y="1507744"/>
                  </a:lnTo>
                  <a:lnTo>
                    <a:pt x="22365588" y="1520444"/>
                  </a:lnTo>
                  <a:lnTo>
                    <a:pt x="50673" y="1520444"/>
                  </a:lnTo>
                  <a:lnTo>
                    <a:pt x="50673" y="1507744"/>
                  </a:lnTo>
                  <a:lnTo>
                    <a:pt x="50673" y="1520444"/>
                  </a:lnTo>
                  <a:cubicBezTo>
                    <a:pt x="22860" y="1520444"/>
                    <a:pt x="0" y="1498219"/>
                    <a:pt x="0" y="1470406"/>
                  </a:cubicBezTo>
                  <a:lnTo>
                    <a:pt x="0" y="50038"/>
                  </a:lnTo>
                  <a:lnTo>
                    <a:pt x="12700" y="50038"/>
                  </a:lnTo>
                  <a:lnTo>
                    <a:pt x="0" y="50038"/>
                  </a:lnTo>
                  <a:moveTo>
                    <a:pt x="25400" y="50038"/>
                  </a:moveTo>
                  <a:lnTo>
                    <a:pt x="25400" y="1470406"/>
                  </a:lnTo>
                  <a:lnTo>
                    <a:pt x="12700" y="1470406"/>
                  </a:lnTo>
                  <a:lnTo>
                    <a:pt x="25400" y="1470406"/>
                  </a:lnTo>
                  <a:cubicBezTo>
                    <a:pt x="25400" y="1483868"/>
                    <a:pt x="36576" y="1495044"/>
                    <a:pt x="50673" y="1495044"/>
                  </a:cubicBezTo>
                  <a:lnTo>
                    <a:pt x="22365588" y="1495044"/>
                  </a:lnTo>
                  <a:cubicBezTo>
                    <a:pt x="22379685" y="1495044"/>
                    <a:pt x="22390861" y="1483868"/>
                    <a:pt x="22390861" y="1470406"/>
                  </a:cubicBezTo>
                  <a:lnTo>
                    <a:pt x="22390861" y="50038"/>
                  </a:lnTo>
                  <a:cubicBezTo>
                    <a:pt x="22390861" y="36576"/>
                    <a:pt x="22379685" y="25400"/>
                    <a:pt x="22365588" y="25400"/>
                  </a:cubicBezTo>
                  <a:lnTo>
                    <a:pt x="50673" y="25400"/>
                  </a:lnTo>
                  <a:lnTo>
                    <a:pt x="50673" y="12700"/>
                  </a:lnTo>
                  <a:lnTo>
                    <a:pt x="50673" y="25400"/>
                  </a:lnTo>
                  <a:cubicBezTo>
                    <a:pt x="36576" y="25400"/>
                    <a:pt x="25400" y="36576"/>
                    <a:pt x="25400" y="50038"/>
                  </a:cubicBezTo>
                  <a:close/>
                </a:path>
              </a:pathLst>
            </a:custGeom>
            <a:solidFill>
              <a:srgbClr val="5C4E69"/>
            </a:solidFill>
            <a:ln w="12700">
              <a:solidFill>
                <a:srgbClr val="000000"/>
              </a:solidFill>
            </a:ln>
          </p:spPr>
          <p:txBody>
            <a:bodyPr/>
            <a:lstStyle/>
            <a:p>
              <a:endParaRPr lang="en-IN"/>
            </a:p>
          </p:txBody>
        </p:sp>
      </p:grpSp>
      <p:grpSp>
        <p:nvGrpSpPr>
          <p:cNvPr id="27" name="Group 27"/>
          <p:cNvGrpSpPr/>
          <p:nvPr/>
        </p:nvGrpSpPr>
        <p:grpSpPr>
          <a:xfrm>
            <a:off x="766467" y="5226844"/>
            <a:ext cx="747417" cy="1083173"/>
            <a:chOff x="0" y="0"/>
            <a:chExt cx="996556" cy="1444231"/>
          </a:xfrm>
        </p:grpSpPr>
        <p:sp>
          <p:nvSpPr>
            <p:cNvPr id="28" name="Freeform 28"/>
            <p:cNvSpPr/>
            <p:nvPr/>
          </p:nvSpPr>
          <p:spPr>
            <a:xfrm>
              <a:off x="0" y="0"/>
              <a:ext cx="996569" cy="1444244"/>
            </a:xfrm>
            <a:custGeom>
              <a:avLst/>
              <a:gdLst/>
              <a:ahLst/>
              <a:cxnLst/>
              <a:rect l="l" t="t" r="r" b="b"/>
              <a:pathLst>
                <a:path w="996569" h="1444244">
                  <a:moveTo>
                    <a:pt x="0" y="6858"/>
                  </a:moveTo>
                  <a:cubicBezTo>
                    <a:pt x="0" y="3048"/>
                    <a:pt x="3048" y="0"/>
                    <a:pt x="6858" y="0"/>
                  </a:cubicBezTo>
                  <a:lnTo>
                    <a:pt x="989711" y="0"/>
                  </a:lnTo>
                  <a:cubicBezTo>
                    <a:pt x="993521" y="0"/>
                    <a:pt x="996569" y="3048"/>
                    <a:pt x="996569" y="6858"/>
                  </a:cubicBezTo>
                  <a:lnTo>
                    <a:pt x="996569" y="1437386"/>
                  </a:lnTo>
                  <a:cubicBezTo>
                    <a:pt x="996569" y="1441196"/>
                    <a:pt x="993521" y="1444244"/>
                    <a:pt x="989711" y="1444244"/>
                  </a:cubicBezTo>
                  <a:lnTo>
                    <a:pt x="6858" y="1444244"/>
                  </a:lnTo>
                  <a:cubicBezTo>
                    <a:pt x="3048" y="1444244"/>
                    <a:pt x="0" y="1441196"/>
                    <a:pt x="0" y="1437386"/>
                  </a:cubicBezTo>
                  <a:close/>
                </a:path>
              </a:pathLst>
            </a:custGeom>
            <a:solidFill>
              <a:srgbClr val="433550"/>
            </a:solidFill>
            <a:ln w="12700">
              <a:solidFill>
                <a:srgbClr val="000000"/>
              </a:solidFill>
            </a:ln>
          </p:spPr>
          <p:txBody>
            <a:bodyPr/>
            <a:lstStyle/>
            <a:p>
              <a:endParaRPr lang="en-IN"/>
            </a:p>
          </p:txBody>
        </p:sp>
      </p:grpSp>
      <p:sp>
        <p:nvSpPr>
          <p:cNvPr id="29" name="TextBox 29"/>
          <p:cNvSpPr txBox="1"/>
          <p:nvPr/>
        </p:nvSpPr>
        <p:spPr>
          <a:xfrm>
            <a:off x="999973" y="5621836"/>
            <a:ext cx="280245" cy="321764"/>
          </a:xfrm>
          <a:prstGeom prst="rect">
            <a:avLst/>
          </a:prstGeom>
        </p:spPr>
        <p:txBody>
          <a:bodyPr lIns="0" tIns="0" rIns="0" bIns="0" rtlCol="0" anchor="t">
            <a:spAutoFit/>
          </a:bodyPr>
          <a:lstStyle/>
          <a:p>
            <a:pPr algn="l">
              <a:lnSpc>
                <a:spcPts val="2187"/>
              </a:lnSpc>
            </a:pPr>
            <a:r>
              <a:rPr lang="en-US" sz="2187" b="1">
                <a:solidFill>
                  <a:srgbClr val="DAD1E6"/>
                </a:solidFill>
                <a:latin typeface="Arimo Bold"/>
                <a:ea typeface="Arimo Bold"/>
                <a:cs typeface="Arimo Bold"/>
                <a:sym typeface="Arimo Bold"/>
              </a:rPr>
              <a:t>3</a:t>
            </a:r>
          </a:p>
        </p:txBody>
      </p:sp>
      <p:sp>
        <p:nvSpPr>
          <p:cNvPr id="30" name="TextBox 30"/>
          <p:cNvSpPr txBox="1"/>
          <p:nvPr/>
        </p:nvSpPr>
        <p:spPr>
          <a:xfrm>
            <a:off x="1700660" y="5385044"/>
            <a:ext cx="4852540" cy="282129"/>
          </a:xfrm>
          <a:prstGeom prst="rect">
            <a:avLst/>
          </a:prstGeom>
        </p:spPr>
        <p:txBody>
          <a:bodyPr wrap="square" lIns="0" tIns="0" rIns="0" bIns="0" rtlCol="0" anchor="t">
            <a:spAutoFit/>
          </a:bodyPr>
          <a:lstStyle/>
          <a:p>
            <a:pPr algn="l">
              <a:lnSpc>
                <a:spcPts val="2249"/>
              </a:lnSpc>
            </a:pPr>
            <a:r>
              <a:rPr lang="en-US" sz="2000" b="1" dirty="0">
                <a:solidFill>
                  <a:srgbClr val="DAD1E6"/>
                </a:solidFill>
                <a:latin typeface="Arimo Bold"/>
                <a:ea typeface="Arimo Bold"/>
                <a:cs typeface="Arimo Bold"/>
                <a:sym typeface="Arimo Bold"/>
              </a:rPr>
              <a:t>Early Morning Reliability</a:t>
            </a:r>
          </a:p>
        </p:txBody>
      </p:sp>
      <p:sp>
        <p:nvSpPr>
          <p:cNvPr id="31" name="TextBox 31"/>
          <p:cNvSpPr txBox="1"/>
          <p:nvPr/>
        </p:nvSpPr>
        <p:spPr>
          <a:xfrm>
            <a:off x="1700660" y="5751014"/>
            <a:ext cx="15634097" cy="275588"/>
          </a:xfrm>
          <a:prstGeom prst="rect">
            <a:avLst/>
          </a:prstGeom>
        </p:spPr>
        <p:txBody>
          <a:bodyPr lIns="0" tIns="0" rIns="0" bIns="0" rtlCol="0" anchor="t">
            <a:spAutoFit/>
          </a:bodyPr>
          <a:lstStyle/>
          <a:p>
            <a:pPr algn="l">
              <a:lnSpc>
                <a:spcPts val="2312"/>
              </a:lnSpc>
            </a:pPr>
            <a:r>
              <a:rPr lang="en-US" sz="1600" dirty="0">
                <a:solidFill>
                  <a:srgbClr val="DAD1E6"/>
                </a:solidFill>
                <a:latin typeface="Fira Sans"/>
                <a:ea typeface="Fira Sans"/>
                <a:cs typeface="Fira Sans"/>
                <a:sym typeface="Fira Sans"/>
              </a:rPr>
              <a:t>Early morning flights are consistently the most reliable. Delays tend to increase throughout the day, peaking during evening hours.</a:t>
            </a:r>
          </a:p>
        </p:txBody>
      </p:sp>
      <p:grpSp>
        <p:nvGrpSpPr>
          <p:cNvPr id="32" name="Group 32"/>
          <p:cNvGrpSpPr/>
          <p:nvPr/>
        </p:nvGrpSpPr>
        <p:grpSpPr>
          <a:xfrm>
            <a:off x="737892" y="6506318"/>
            <a:ext cx="16812216" cy="1140323"/>
            <a:chOff x="0" y="0"/>
            <a:chExt cx="22416287" cy="1520431"/>
          </a:xfrm>
        </p:grpSpPr>
        <p:sp>
          <p:nvSpPr>
            <p:cNvPr id="33" name="Freeform 33"/>
            <p:cNvSpPr/>
            <p:nvPr/>
          </p:nvSpPr>
          <p:spPr>
            <a:xfrm>
              <a:off x="12700" y="12700"/>
              <a:ext cx="22390861" cy="1495044"/>
            </a:xfrm>
            <a:custGeom>
              <a:avLst/>
              <a:gdLst/>
              <a:ahLst/>
              <a:cxnLst/>
              <a:rect l="l" t="t" r="r" b="b"/>
              <a:pathLst>
                <a:path w="22390861" h="1495044">
                  <a:moveTo>
                    <a:pt x="0" y="37338"/>
                  </a:moveTo>
                  <a:cubicBezTo>
                    <a:pt x="0" y="16764"/>
                    <a:pt x="17018" y="0"/>
                    <a:pt x="37973" y="0"/>
                  </a:cubicBezTo>
                  <a:lnTo>
                    <a:pt x="22352888" y="0"/>
                  </a:lnTo>
                  <a:cubicBezTo>
                    <a:pt x="22373844" y="0"/>
                    <a:pt x="22390861" y="16764"/>
                    <a:pt x="22390861" y="37338"/>
                  </a:cubicBezTo>
                  <a:lnTo>
                    <a:pt x="22390861" y="1457706"/>
                  </a:lnTo>
                  <a:cubicBezTo>
                    <a:pt x="22390861" y="1478407"/>
                    <a:pt x="22373844" y="1495044"/>
                    <a:pt x="22352888" y="1495044"/>
                  </a:cubicBezTo>
                  <a:lnTo>
                    <a:pt x="37973" y="1495044"/>
                  </a:lnTo>
                  <a:cubicBezTo>
                    <a:pt x="17018" y="1495044"/>
                    <a:pt x="0" y="1478280"/>
                    <a:pt x="0" y="1457706"/>
                  </a:cubicBezTo>
                  <a:close/>
                </a:path>
              </a:pathLst>
            </a:custGeom>
            <a:solidFill>
              <a:srgbClr val="241631"/>
            </a:solidFill>
            <a:ln w="12700">
              <a:solidFill>
                <a:srgbClr val="000000"/>
              </a:solidFill>
            </a:ln>
          </p:spPr>
          <p:txBody>
            <a:bodyPr/>
            <a:lstStyle/>
            <a:p>
              <a:endParaRPr lang="en-IN"/>
            </a:p>
          </p:txBody>
        </p:sp>
        <p:sp>
          <p:nvSpPr>
            <p:cNvPr id="34" name="Freeform 34"/>
            <p:cNvSpPr/>
            <p:nvPr/>
          </p:nvSpPr>
          <p:spPr>
            <a:xfrm>
              <a:off x="0" y="0"/>
              <a:ext cx="22416261" cy="1520444"/>
            </a:xfrm>
            <a:custGeom>
              <a:avLst/>
              <a:gdLst/>
              <a:ahLst/>
              <a:cxnLst/>
              <a:rect l="l" t="t" r="r" b="b"/>
              <a:pathLst>
                <a:path w="22416261" h="1520444">
                  <a:moveTo>
                    <a:pt x="0" y="50038"/>
                  </a:moveTo>
                  <a:cubicBezTo>
                    <a:pt x="0" y="22225"/>
                    <a:pt x="22860" y="0"/>
                    <a:pt x="50673" y="0"/>
                  </a:cubicBezTo>
                  <a:lnTo>
                    <a:pt x="22365588" y="0"/>
                  </a:lnTo>
                  <a:lnTo>
                    <a:pt x="22365588" y="12700"/>
                  </a:lnTo>
                  <a:lnTo>
                    <a:pt x="22365588" y="0"/>
                  </a:lnTo>
                  <a:cubicBezTo>
                    <a:pt x="22393402" y="0"/>
                    <a:pt x="22416261" y="22225"/>
                    <a:pt x="22416261" y="50038"/>
                  </a:cubicBezTo>
                  <a:lnTo>
                    <a:pt x="22403561" y="50038"/>
                  </a:lnTo>
                  <a:lnTo>
                    <a:pt x="22416261" y="50038"/>
                  </a:lnTo>
                  <a:lnTo>
                    <a:pt x="22416261" y="1470406"/>
                  </a:lnTo>
                  <a:lnTo>
                    <a:pt x="22403561" y="1470406"/>
                  </a:lnTo>
                  <a:lnTo>
                    <a:pt x="22416261" y="1470406"/>
                  </a:lnTo>
                  <a:cubicBezTo>
                    <a:pt x="22416261" y="1498219"/>
                    <a:pt x="22393402" y="1520444"/>
                    <a:pt x="22365588" y="1520444"/>
                  </a:cubicBezTo>
                  <a:lnTo>
                    <a:pt x="22365588" y="1507744"/>
                  </a:lnTo>
                  <a:lnTo>
                    <a:pt x="22365588" y="1520444"/>
                  </a:lnTo>
                  <a:lnTo>
                    <a:pt x="50673" y="1520444"/>
                  </a:lnTo>
                  <a:lnTo>
                    <a:pt x="50673" y="1507744"/>
                  </a:lnTo>
                  <a:lnTo>
                    <a:pt x="50673" y="1520444"/>
                  </a:lnTo>
                  <a:cubicBezTo>
                    <a:pt x="22860" y="1520444"/>
                    <a:pt x="0" y="1498219"/>
                    <a:pt x="0" y="1470406"/>
                  </a:cubicBezTo>
                  <a:lnTo>
                    <a:pt x="0" y="50038"/>
                  </a:lnTo>
                  <a:lnTo>
                    <a:pt x="12700" y="50038"/>
                  </a:lnTo>
                  <a:lnTo>
                    <a:pt x="0" y="50038"/>
                  </a:lnTo>
                  <a:moveTo>
                    <a:pt x="25400" y="50038"/>
                  </a:moveTo>
                  <a:lnTo>
                    <a:pt x="25400" y="1470406"/>
                  </a:lnTo>
                  <a:lnTo>
                    <a:pt x="12700" y="1470406"/>
                  </a:lnTo>
                  <a:lnTo>
                    <a:pt x="25400" y="1470406"/>
                  </a:lnTo>
                  <a:cubicBezTo>
                    <a:pt x="25400" y="1483868"/>
                    <a:pt x="36576" y="1495044"/>
                    <a:pt x="50673" y="1495044"/>
                  </a:cubicBezTo>
                  <a:lnTo>
                    <a:pt x="22365588" y="1495044"/>
                  </a:lnTo>
                  <a:cubicBezTo>
                    <a:pt x="22379685" y="1495044"/>
                    <a:pt x="22390861" y="1483868"/>
                    <a:pt x="22390861" y="1470406"/>
                  </a:cubicBezTo>
                  <a:lnTo>
                    <a:pt x="22390861" y="50038"/>
                  </a:lnTo>
                  <a:cubicBezTo>
                    <a:pt x="22390861" y="36576"/>
                    <a:pt x="22379685" y="25400"/>
                    <a:pt x="22365588" y="25400"/>
                  </a:cubicBezTo>
                  <a:lnTo>
                    <a:pt x="50673" y="25400"/>
                  </a:lnTo>
                  <a:lnTo>
                    <a:pt x="50673" y="12700"/>
                  </a:lnTo>
                  <a:lnTo>
                    <a:pt x="50673" y="25400"/>
                  </a:lnTo>
                  <a:cubicBezTo>
                    <a:pt x="36576" y="25400"/>
                    <a:pt x="25400" y="36576"/>
                    <a:pt x="25400" y="50038"/>
                  </a:cubicBezTo>
                  <a:close/>
                </a:path>
              </a:pathLst>
            </a:custGeom>
            <a:solidFill>
              <a:srgbClr val="5C4E69"/>
            </a:solidFill>
            <a:ln w="12700">
              <a:solidFill>
                <a:srgbClr val="000000"/>
              </a:solidFill>
            </a:ln>
          </p:spPr>
          <p:txBody>
            <a:bodyPr/>
            <a:lstStyle/>
            <a:p>
              <a:endParaRPr lang="en-IN"/>
            </a:p>
          </p:txBody>
        </p:sp>
      </p:grpSp>
      <p:grpSp>
        <p:nvGrpSpPr>
          <p:cNvPr id="35" name="Group 35"/>
          <p:cNvGrpSpPr/>
          <p:nvPr/>
        </p:nvGrpSpPr>
        <p:grpSpPr>
          <a:xfrm>
            <a:off x="766467" y="6534893"/>
            <a:ext cx="747417" cy="1083173"/>
            <a:chOff x="0" y="0"/>
            <a:chExt cx="996556" cy="1444231"/>
          </a:xfrm>
        </p:grpSpPr>
        <p:sp>
          <p:nvSpPr>
            <p:cNvPr id="36" name="Freeform 36"/>
            <p:cNvSpPr/>
            <p:nvPr/>
          </p:nvSpPr>
          <p:spPr>
            <a:xfrm>
              <a:off x="0" y="0"/>
              <a:ext cx="996569" cy="1444244"/>
            </a:xfrm>
            <a:custGeom>
              <a:avLst/>
              <a:gdLst/>
              <a:ahLst/>
              <a:cxnLst/>
              <a:rect l="l" t="t" r="r" b="b"/>
              <a:pathLst>
                <a:path w="996569" h="1444244">
                  <a:moveTo>
                    <a:pt x="0" y="6858"/>
                  </a:moveTo>
                  <a:cubicBezTo>
                    <a:pt x="0" y="3048"/>
                    <a:pt x="3048" y="0"/>
                    <a:pt x="6858" y="0"/>
                  </a:cubicBezTo>
                  <a:lnTo>
                    <a:pt x="989711" y="0"/>
                  </a:lnTo>
                  <a:cubicBezTo>
                    <a:pt x="993521" y="0"/>
                    <a:pt x="996569" y="3048"/>
                    <a:pt x="996569" y="6858"/>
                  </a:cubicBezTo>
                  <a:lnTo>
                    <a:pt x="996569" y="1437386"/>
                  </a:lnTo>
                  <a:cubicBezTo>
                    <a:pt x="996569" y="1441196"/>
                    <a:pt x="993521" y="1444244"/>
                    <a:pt x="989711" y="1444244"/>
                  </a:cubicBezTo>
                  <a:lnTo>
                    <a:pt x="6858" y="1444244"/>
                  </a:lnTo>
                  <a:cubicBezTo>
                    <a:pt x="3048" y="1444244"/>
                    <a:pt x="0" y="1441196"/>
                    <a:pt x="0" y="1437386"/>
                  </a:cubicBezTo>
                  <a:close/>
                </a:path>
              </a:pathLst>
            </a:custGeom>
            <a:solidFill>
              <a:srgbClr val="433550"/>
            </a:solidFill>
            <a:ln w="12700">
              <a:solidFill>
                <a:srgbClr val="000000"/>
              </a:solidFill>
            </a:ln>
          </p:spPr>
          <p:txBody>
            <a:bodyPr/>
            <a:lstStyle/>
            <a:p>
              <a:endParaRPr lang="en-IN"/>
            </a:p>
          </p:txBody>
        </p:sp>
      </p:grpSp>
      <p:sp>
        <p:nvSpPr>
          <p:cNvPr id="37" name="TextBox 37"/>
          <p:cNvSpPr txBox="1"/>
          <p:nvPr/>
        </p:nvSpPr>
        <p:spPr>
          <a:xfrm>
            <a:off x="999973" y="6929885"/>
            <a:ext cx="280245" cy="321764"/>
          </a:xfrm>
          <a:prstGeom prst="rect">
            <a:avLst/>
          </a:prstGeom>
        </p:spPr>
        <p:txBody>
          <a:bodyPr lIns="0" tIns="0" rIns="0" bIns="0" rtlCol="0" anchor="t">
            <a:spAutoFit/>
          </a:bodyPr>
          <a:lstStyle/>
          <a:p>
            <a:pPr algn="l">
              <a:lnSpc>
                <a:spcPts val="2187"/>
              </a:lnSpc>
            </a:pPr>
            <a:r>
              <a:rPr lang="en-US" sz="2187" b="1">
                <a:solidFill>
                  <a:srgbClr val="DAD1E6"/>
                </a:solidFill>
                <a:latin typeface="Arimo Bold"/>
                <a:ea typeface="Arimo Bold"/>
                <a:cs typeface="Arimo Bold"/>
                <a:sym typeface="Arimo Bold"/>
              </a:rPr>
              <a:t>4</a:t>
            </a:r>
          </a:p>
        </p:txBody>
      </p:sp>
      <p:sp>
        <p:nvSpPr>
          <p:cNvPr id="38" name="TextBox 38"/>
          <p:cNvSpPr txBox="1"/>
          <p:nvPr/>
        </p:nvSpPr>
        <p:spPr>
          <a:xfrm>
            <a:off x="1700659" y="6693103"/>
            <a:ext cx="2918965" cy="282129"/>
          </a:xfrm>
          <a:prstGeom prst="rect">
            <a:avLst/>
          </a:prstGeom>
        </p:spPr>
        <p:txBody>
          <a:bodyPr wrap="square" lIns="0" tIns="0" rIns="0" bIns="0" rtlCol="0" anchor="t">
            <a:spAutoFit/>
          </a:bodyPr>
          <a:lstStyle/>
          <a:p>
            <a:pPr algn="l">
              <a:lnSpc>
                <a:spcPts val="2249"/>
              </a:lnSpc>
            </a:pPr>
            <a:r>
              <a:rPr lang="en-US" sz="2000" b="1" dirty="0">
                <a:solidFill>
                  <a:srgbClr val="DAD1E6"/>
                </a:solidFill>
                <a:latin typeface="Arimo Bold"/>
                <a:ea typeface="Arimo Bold"/>
                <a:cs typeface="Arimo Bold"/>
                <a:sym typeface="Arimo Bold"/>
              </a:rPr>
              <a:t>Weekday vs. Weekend</a:t>
            </a:r>
          </a:p>
        </p:txBody>
      </p:sp>
      <p:sp>
        <p:nvSpPr>
          <p:cNvPr id="39" name="TextBox 39"/>
          <p:cNvSpPr txBox="1"/>
          <p:nvPr/>
        </p:nvSpPr>
        <p:spPr>
          <a:xfrm>
            <a:off x="1700660" y="7059063"/>
            <a:ext cx="15634097" cy="275588"/>
          </a:xfrm>
          <a:prstGeom prst="rect">
            <a:avLst/>
          </a:prstGeom>
        </p:spPr>
        <p:txBody>
          <a:bodyPr lIns="0" tIns="0" rIns="0" bIns="0" rtlCol="0" anchor="t">
            <a:spAutoFit/>
          </a:bodyPr>
          <a:lstStyle/>
          <a:p>
            <a:pPr algn="l">
              <a:lnSpc>
                <a:spcPts val="2312"/>
              </a:lnSpc>
            </a:pPr>
            <a:r>
              <a:rPr lang="en-US" sz="1600" dirty="0">
                <a:solidFill>
                  <a:srgbClr val="DAD1E6"/>
                </a:solidFill>
                <a:latin typeface="Fira Sans"/>
                <a:ea typeface="Fira Sans"/>
                <a:cs typeface="Fira Sans"/>
                <a:sym typeface="Fira Sans"/>
              </a:rPr>
              <a:t>Weekdays generally experience higher delays than weekends, primarily due to increased business travel and cargo operations.</a:t>
            </a:r>
          </a:p>
        </p:txBody>
      </p:sp>
      <p:grpSp>
        <p:nvGrpSpPr>
          <p:cNvPr id="40" name="Group 40"/>
          <p:cNvGrpSpPr/>
          <p:nvPr/>
        </p:nvGrpSpPr>
        <p:grpSpPr>
          <a:xfrm>
            <a:off x="737892" y="7814367"/>
            <a:ext cx="16812216" cy="1140323"/>
            <a:chOff x="0" y="0"/>
            <a:chExt cx="22416287" cy="1520431"/>
          </a:xfrm>
        </p:grpSpPr>
        <p:sp>
          <p:nvSpPr>
            <p:cNvPr id="41" name="Freeform 41"/>
            <p:cNvSpPr/>
            <p:nvPr/>
          </p:nvSpPr>
          <p:spPr>
            <a:xfrm>
              <a:off x="12700" y="12700"/>
              <a:ext cx="22390861" cy="1495044"/>
            </a:xfrm>
            <a:custGeom>
              <a:avLst/>
              <a:gdLst/>
              <a:ahLst/>
              <a:cxnLst/>
              <a:rect l="l" t="t" r="r" b="b"/>
              <a:pathLst>
                <a:path w="22390861" h="1495044">
                  <a:moveTo>
                    <a:pt x="0" y="37338"/>
                  </a:moveTo>
                  <a:cubicBezTo>
                    <a:pt x="0" y="16764"/>
                    <a:pt x="17018" y="0"/>
                    <a:pt x="37973" y="0"/>
                  </a:cubicBezTo>
                  <a:lnTo>
                    <a:pt x="22352888" y="0"/>
                  </a:lnTo>
                  <a:cubicBezTo>
                    <a:pt x="22373844" y="0"/>
                    <a:pt x="22390861" y="16764"/>
                    <a:pt x="22390861" y="37338"/>
                  </a:cubicBezTo>
                  <a:lnTo>
                    <a:pt x="22390861" y="1457706"/>
                  </a:lnTo>
                  <a:cubicBezTo>
                    <a:pt x="22390861" y="1478407"/>
                    <a:pt x="22373844" y="1495044"/>
                    <a:pt x="22352888" y="1495044"/>
                  </a:cubicBezTo>
                  <a:lnTo>
                    <a:pt x="37973" y="1495044"/>
                  </a:lnTo>
                  <a:cubicBezTo>
                    <a:pt x="17018" y="1495044"/>
                    <a:pt x="0" y="1478280"/>
                    <a:pt x="0" y="1457706"/>
                  </a:cubicBezTo>
                  <a:close/>
                </a:path>
              </a:pathLst>
            </a:custGeom>
            <a:solidFill>
              <a:srgbClr val="241631"/>
            </a:solidFill>
            <a:ln w="12700">
              <a:solidFill>
                <a:srgbClr val="000000"/>
              </a:solidFill>
            </a:ln>
          </p:spPr>
          <p:txBody>
            <a:bodyPr/>
            <a:lstStyle/>
            <a:p>
              <a:endParaRPr lang="en-IN"/>
            </a:p>
          </p:txBody>
        </p:sp>
        <p:sp>
          <p:nvSpPr>
            <p:cNvPr id="42" name="Freeform 42"/>
            <p:cNvSpPr/>
            <p:nvPr/>
          </p:nvSpPr>
          <p:spPr>
            <a:xfrm>
              <a:off x="0" y="0"/>
              <a:ext cx="22416261" cy="1520444"/>
            </a:xfrm>
            <a:custGeom>
              <a:avLst/>
              <a:gdLst/>
              <a:ahLst/>
              <a:cxnLst/>
              <a:rect l="l" t="t" r="r" b="b"/>
              <a:pathLst>
                <a:path w="22416261" h="1520444">
                  <a:moveTo>
                    <a:pt x="0" y="50038"/>
                  </a:moveTo>
                  <a:cubicBezTo>
                    <a:pt x="0" y="22225"/>
                    <a:pt x="22860" y="0"/>
                    <a:pt x="50673" y="0"/>
                  </a:cubicBezTo>
                  <a:lnTo>
                    <a:pt x="22365588" y="0"/>
                  </a:lnTo>
                  <a:lnTo>
                    <a:pt x="22365588" y="12700"/>
                  </a:lnTo>
                  <a:lnTo>
                    <a:pt x="22365588" y="0"/>
                  </a:lnTo>
                  <a:cubicBezTo>
                    <a:pt x="22393402" y="0"/>
                    <a:pt x="22416261" y="22225"/>
                    <a:pt x="22416261" y="50038"/>
                  </a:cubicBezTo>
                  <a:lnTo>
                    <a:pt x="22403561" y="50038"/>
                  </a:lnTo>
                  <a:lnTo>
                    <a:pt x="22416261" y="50038"/>
                  </a:lnTo>
                  <a:lnTo>
                    <a:pt x="22416261" y="1470406"/>
                  </a:lnTo>
                  <a:lnTo>
                    <a:pt x="22403561" y="1470406"/>
                  </a:lnTo>
                  <a:lnTo>
                    <a:pt x="22416261" y="1470406"/>
                  </a:lnTo>
                  <a:cubicBezTo>
                    <a:pt x="22416261" y="1498219"/>
                    <a:pt x="22393402" y="1520444"/>
                    <a:pt x="22365588" y="1520444"/>
                  </a:cubicBezTo>
                  <a:lnTo>
                    <a:pt x="22365588" y="1507744"/>
                  </a:lnTo>
                  <a:lnTo>
                    <a:pt x="22365588" y="1520444"/>
                  </a:lnTo>
                  <a:lnTo>
                    <a:pt x="50673" y="1520444"/>
                  </a:lnTo>
                  <a:lnTo>
                    <a:pt x="50673" y="1507744"/>
                  </a:lnTo>
                  <a:lnTo>
                    <a:pt x="50673" y="1520444"/>
                  </a:lnTo>
                  <a:cubicBezTo>
                    <a:pt x="22860" y="1520444"/>
                    <a:pt x="0" y="1498219"/>
                    <a:pt x="0" y="1470406"/>
                  </a:cubicBezTo>
                  <a:lnTo>
                    <a:pt x="0" y="50038"/>
                  </a:lnTo>
                  <a:lnTo>
                    <a:pt x="12700" y="50038"/>
                  </a:lnTo>
                  <a:lnTo>
                    <a:pt x="0" y="50038"/>
                  </a:lnTo>
                  <a:moveTo>
                    <a:pt x="25400" y="50038"/>
                  </a:moveTo>
                  <a:lnTo>
                    <a:pt x="25400" y="1470406"/>
                  </a:lnTo>
                  <a:lnTo>
                    <a:pt x="12700" y="1470406"/>
                  </a:lnTo>
                  <a:lnTo>
                    <a:pt x="25400" y="1470406"/>
                  </a:lnTo>
                  <a:cubicBezTo>
                    <a:pt x="25400" y="1483868"/>
                    <a:pt x="36576" y="1495044"/>
                    <a:pt x="50673" y="1495044"/>
                  </a:cubicBezTo>
                  <a:lnTo>
                    <a:pt x="22365588" y="1495044"/>
                  </a:lnTo>
                  <a:cubicBezTo>
                    <a:pt x="22379685" y="1495044"/>
                    <a:pt x="22390861" y="1483868"/>
                    <a:pt x="22390861" y="1470406"/>
                  </a:cubicBezTo>
                  <a:lnTo>
                    <a:pt x="22390861" y="50038"/>
                  </a:lnTo>
                  <a:cubicBezTo>
                    <a:pt x="22390861" y="36576"/>
                    <a:pt x="22379685" y="25400"/>
                    <a:pt x="22365588" y="25400"/>
                  </a:cubicBezTo>
                  <a:lnTo>
                    <a:pt x="50673" y="25400"/>
                  </a:lnTo>
                  <a:lnTo>
                    <a:pt x="50673" y="12700"/>
                  </a:lnTo>
                  <a:lnTo>
                    <a:pt x="50673" y="25400"/>
                  </a:lnTo>
                  <a:cubicBezTo>
                    <a:pt x="36576" y="25400"/>
                    <a:pt x="25400" y="36576"/>
                    <a:pt x="25400" y="50038"/>
                  </a:cubicBezTo>
                  <a:close/>
                </a:path>
              </a:pathLst>
            </a:custGeom>
            <a:solidFill>
              <a:srgbClr val="5C4E69"/>
            </a:solidFill>
            <a:ln w="12700">
              <a:solidFill>
                <a:srgbClr val="000000"/>
              </a:solidFill>
            </a:ln>
          </p:spPr>
          <p:txBody>
            <a:bodyPr/>
            <a:lstStyle/>
            <a:p>
              <a:endParaRPr lang="en-IN"/>
            </a:p>
          </p:txBody>
        </p:sp>
      </p:grpSp>
      <p:grpSp>
        <p:nvGrpSpPr>
          <p:cNvPr id="43" name="Group 43"/>
          <p:cNvGrpSpPr/>
          <p:nvPr/>
        </p:nvGrpSpPr>
        <p:grpSpPr>
          <a:xfrm>
            <a:off x="766467" y="7842942"/>
            <a:ext cx="747417" cy="1083173"/>
            <a:chOff x="0" y="0"/>
            <a:chExt cx="996556" cy="1444231"/>
          </a:xfrm>
        </p:grpSpPr>
        <p:sp>
          <p:nvSpPr>
            <p:cNvPr id="44" name="Freeform 44"/>
            <p:cNvSpPr/>
            <p:nvPr/>
          </p:nvSpPr>
          <p:spPr>
            <a:xfrm>
              <a:off x="0" y="0"/>
              <a:ext cx="996569" cy="1444244"/>
            </a:xfrm>
            <a:custGeom>
              <a:avLst/>
              <a:gdLst/>
              <a:ahLst/>
              <a:cxnLst/>
              <a:rect l="l" t="t" r="r" b="b"/>
              <a:pathLst>
                <a:path w="996569" h="1444244">
                  <a:moveTo>
                    <a:pt x="0" y="6858"/>
                  </a:moveTo>
                  <a:cubicBezTo>
                    <a:pt x="0" y="3048"/>
                    <a:pt x="3048" y="0"/>
                    <a:pt x="6858" y="0"/>
                  </a:cubicBezTo>
                  <a:lnTo>
                    <a:pt x="989711" y="0"/>
                  </a:lnTo>
                  <a:cubicBezTo>
                    <a:pt x="993521" y="0"/>
                    <a:pt x="996569" y="3048"/>
                    <a:pt x="996569" y="6858"/>
                  </a:cubicBezTo>
                  <a:lnTo>
                    <a:pt x="996569" y="1437386"/>
                  </a:lnTo>
                  <a:cubicBezTo>
                    <a:pt x="996569" y="1441196"/>
                    <a:pt x="993521" y="1444244"/>
                    <a:pt x="989711" y="1444244"/>
                  </a:cubicBezTo>
                  <a:lnTo>
                    <a:pt x="6858" y="1444244"/>
                  </a:lnTo>
                  <a:cubicBezTo>
                    <a:pt x="3048" y="1444244"/>
                    <a:pt x="0" y="1441196"/>
                    <a:pt x="0" y="1437386"/>
                  </a:cubicBezTo>
                  <a:close/>
                </a:path>
              </a:pathLst>
            </a:custGeom>
            <a:solidFill>
              <a:srgbClr val="433550"/>
            </a:solidFill>
            <a:ln w="12700">
              <a:solidFill>
                <a:srgbClr val="000000"/>
              </a:solidFill>
            </a:ln>
          </p:spPr>
          <p:txBody>
            <a:bodyPr/>
            <a:lstStyle/>
            <a:p>
              <a:endParaRPr lang="en-IN"/>
            </a:p>
          </p:txBody>
        </p:sp>
      </p:grpSp>
      <p:sp>
        <p:nvSpPr>
          <p:cNvPr id="45" name="TextBox 45"/>
          <p:cNvSpPr txBox="1"/>
          <p:nvPr/>
        </p:nvSpPr>
        <p:spPr>
          <a:xfrm>
            <a:off x="999973" y="8237934"/>
            <a:ext cx="280245" cy="321764"/>
          </a:xfrm>
          <a:prstGeom prst="rect">
            <a:avLst/>
          </a:prstGeom>
        </p:spPr>
        <p:txBody>
          <a:bodyPr lIns="0" tIns="0" rIns="0" bIns="0" rtlCol="0" anchor="t">
            <a:spAutoFit/>
          </a:bodyPr>
          <a:lstStyle/>
          <a:p>
            <a:pPr algn="l">
              <a:lnSpc>
                <a:spcPts val="2187"/>
              </a:lnSpc>
            </a:pPr>
            <a:r>
              <a:rPr lang="en-US" sz="2187" b="1">
                <a:solidFill>
                  <a:srgbClr val="DAD1E6"/>
                </a:solidFill>
                <a:latin typeface="Arimo Bold"/>
                <a:ea typeface="Arimo Bold"/>
                <a:cs typeface="Arimo Bold"/>
                <a:sym typeface="Arimo Bold"/>
              </a:rPr>
              <a:t>5</a:t>
            </a:r>
          </a:p>
        </p:txBody>
      </p:sp>
      <p:sp>
        <p:nvSpPr>
          <p:cNvPr id="46" name="TextBox 46"/>
          <p:cNvSpPr txBox="1"/>
          <p:nvPr/>
        </p:nvSpPr>
        <p:spPr>
          <a:xfrm>
            <a:off x="1700660" y="8001152"/>
            <a:ext cx="2336006" cy="282129"/>
          </a:xfrm>
          <a:prstGeom prst="rect">
            <a:avLst/>
          </a:prstGeom>
        </p:spPr>
        <p:txBody>
          <a:bodyPr lIns="0" tIns="0" rIns="0" bIns="0" rtlCol="0" anchor="t">
            <a:spAutoFit/>
          </a:bodyPr>
          <a:lstStyle/>
          <a:p>
            <a:pPr algn="l">
              <a:lnSpc>
                <a:spcPts val="2249"/>
              </a:lnSpc>
            </a:pPr>
            <a:r>
              <a:rPr lang="en-US" sz="2000" b="1" dirty="0">
                <a:solidFill>
                  <a:srgbClr val="DAD1E6"/>
                </a:solidFill>
                <a:latin typeface="Arimo Bold"/>
                <a:ea typeface="Arimo Bold"/>
                <a:cs typeface="Arimo Bold"/>
                <a:sym typeface="Arimo Bold"/>
              </a:rPr>
              <a:t>Seasonal Trends</a:t>
            </a:r>
          </a:p>
        </p:txBody>
      </p:sp>
      <p:sp>
        <p:nvSpPr>
          <p:cNvPr id="47" name="TextBox 47"/>
          <p:cNvSpPr txBox="1"/>
          <p:nvPr/>
        </p:nvSpPr>
        <p:spPr>
          <a:xfrm>
            <a:off x="1700660" y="8367122"/>
            <a:ext cx="15634097" cy="275588"/>
          </a:xfrm>
          <a:prstGeom prst="rect">
            <a:avLst/>
          </a:prstGeom>
        </p:spPr>
        <p:txBody>
          <a:bodyPr lIns="0" tIns="0" rIns="0" bIns="0" rtlCol="0" anchor="t">
            <a:spAutoFit/>
          </a:bodyPr>
          <a:lstStyle/>
          <a:p>
            <a:pPr algn="l">
              <a:lnSpc>
                <a:spcPts val="2312"/>
              </a:lnSpc>
            </a:pPr>
            <a:r>
              <a:rPr lang="en-US" sz="1600" dirty="0">
                <a:solidFill>
                  <a:srgbClr val="DAD1E6"/>
                </a:solidFill>
                <a:latin typeface="Fira Sans"/>
                <a:ea typeface="Fira Sans"/>
                <a:cs typeface="Fira Sans"/>
                <a:sym typeface="Fira Sans"/>
              </a:rPr>
              <a:t>Fall emerges as the most reliable season for air travel, while summer months often see elevated delays due to weather and higher passenger volumes.</a:t>
            </a:r>
          </a:p>
        </p:txBody>
      </p:sp>
      <p:sp>
        <p:nvSpPr>
          <p:cNvPr id="48" name="TextBox 48"/>
          <p:cNvSpPr txBox="1"/>
          <p:nvPr/>
        </p:nvSpPr>
        <p:spPr>
          <a:xfrm>
            <a:off x="747417" y="9088641"/>
            <a:ext cx="16793166" cy="294953"/>
          </a:xfrm>
          <a:prstGeom prst="rect">
            <a:avLst/>
          </a:prstGeom>
        </p:spPr>
        <p:txBody>
          <a:bodyPr lIns="0" tIns="0" rIns="0" bIns="0" rtlCol="0" anchor="t">
            <a:spAutoFit/>
          </a:bodyPr>
          <a:lstStyle/>
          <a:p>
            <a:pPr marL="342900" indent="-342900" algn="l">
              <a:lnSpc>
                <a:spcPts val="2312"/>
              </a:lnSpc>
              <a:buFont typeface="Wingdings" panose="05000000000000000000" pitchFamily="2" charset="2"/>
              <a:buChar char="q"/>
            </a:pPr>
            <a:r>
              <a:rPr lang="en-US" sz="2000" dirty="0">
                <a:solidFill>
                  <a:srgbClr val="DAD1E6"/>
                </a:solidFill>
                <a:latin typeface="Fira Sans"/>
                <a:ea typeface="Fira Sans"/>
                <a:cs typeface="Fira Sans"/>
                <a:sym typeface="Fira Sans"/>
              </a:rPr>
              <a:t>These patterns provide critical insights for both airlines optimizing schedules and passengers planning their journeys.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sp>
        <p:nvSpPr>
          <p:cNvPr id="6" name="TextBox 6"/>
          <p:cNvSpPr txBox="1"/>
          <p:nvPr/>
        </p:nvSpPr>
        <p:spPr>
          <a:xfrm>
            <a:off x="683714" y="431902"/>
            <a:ext cx="16930097" cy="1077218"/>
          </a:xfrm>
          <a:prstGeom prst="rect">
            <a:avLst/>
          </a:prstGeom>
        </p:spPr>
        <p:txBody>
          <a:bodyPr wrap="square" lIns="0" tIns="0" rIns="0" bIns="0" rtlCol="0" anchor="t">
            <a:spAutoFit/>
          </a:bodyPr>
          <a:lstStyle/>
          <a:p>
            <a:pPr algn="l">
              <a:lnSpc>
                <a:spcPts val="4187"/>
              </a:lnSpc>
            </a:pPr>
            <a:r>
              <a:rPr lang="en-US" sz="4000" b="1" dirty="0">
                <a:solidFill>
                  <a:srgbClr val="F94CAF"/>
                </a:solidFill>
                <a:latin typeface="Arimo Bold"/>
                <a:ea typeface="Arimo Bold"/>
                <a:cs typeface="Arimo Bold"/>
                <a:sym typeface="Arimo Bold"/>
              </a:rPr>
              <a:t>Cancellation Analysis &amp; Economic Impact: The Hidden Costs of Disruption</a:t>
            </a:r>
          </a:p>
        </p:txBody>
      </p:sp>
      <p:sp>
        <p:nvSpPr>
          <p:cNvPr id="7" name="TextBox 7"/>
          <p:cNvSpPr txBox="1"/>
          <p:nvPr/>
        </p:nvSpPr>
        <p:spPr>
          <a:xfrm>
            <a:off x="656983" y="1586264"/>
            <a:ext cx="16920572" cy="539250"/>
          </a:xfrm>
          <a:prstGeom prst="rect">
            <a:avLst/>
          </a:prstGeom>
        </p:spPr>
        <p:txBody>
          <a:bodyPr lIns="0" tIns="0" rIns="0" bIns="0" rtlCol="0" anchor="t">
            <a:spAutoFit/>
          </a:bodyPr>
          <a:lstStyle/>
          <a:p>
            <a:pPr algn="l">
              <a:lnSpc>
                <a:spcPts val="2125"/>
              </a:lnSpc>
            </a:pPr>
            <a:r>
              <a:rPr lang="en-US" sz="2000" dirty="0">
                <a:solidFill>
                  <a:srgbClr val="DAD1E6"/>
                </a:solidFill>
                <a:latin typeface="Fira Sans"/>
                <a:ea typeface="Fira Sans"/>
                <a:cs typeface="Fira Sans"/>
                <a:sym typeface="Fira Sans"/>
              </a:rPr>
              <a:t>Despite the massive scale of air travel, the vast majority of flights are successfully completed. However, cancellations and delays carry substantial economic consequences.</a:t>
            </a:r>
          </a:p>
        </p:txBody>
      </p:sp>
      <p:sp>
        <p:nvSpPr>
          <p:cNvPr id="8" name="TextBox 8"/>
          <p:cNvSpPr txBox="1"/>
          <p:nvPr/>
        </p:nvSpPr>
        <p:spPr>
          <a:xfrm>
            <a:off x="683714" y="2614865"/>
            <a:ext cx="8251774" cy="1231106"/>
          </a:xfrm>
          <a:prstGeom prst="rect">
            <a:avLst/>
          </a:prstGeom>
        </p:spPr>
        <p:txBody>
          <a:bodyPr lIns="0" tIns="0" rIns="0" bIns="0" rtlCol="0" anchor="t">
            <a:spAutoFit/>
          </a:bodyPr>
          <a:lstStyle/>
          <a:p>
            <a:pPr marL="197941" lvl="1" indent="-98971" algn="l">
              <a:buFont typeface="Arial"/>
              <a:buChar char="•"/>
            </a:pPr>
            <a:r>
              <a:rPr lang="en-US" sz="2000" b="1" dirty="0">
                <a:solidFill>
                  <a:srgbClr val="DAD1E6"/>
                </a:solidFill>
                <a:latin typeface="Fira Sans Bold"/>
                <a:ea typeface="Fira Sans Bold"/>
                <a:cs typeface="Fira Sans Bold"/>
                <a:sym typeface="Fira Sans Bold"/>
              </a:rPr>
              <a:t>Low Cancellation Rate:</a:t>
            </a:r>
            <a:r>
              <a:rPr lang="en-US" sz="2000" dirty="0">
                <a:solidFill>
                  <a:srgbClr val="DAD1E6"/>
                </a:solidFill>
                <a:latin typeface="Fira Sans"/>
                <a:ea typeface="Fira Sans"/>
                <a:cs typeface="Fira Sans"/>
                <a:sym typeface="Fira Sans"/>
              </a:rPr>
              <a:t> Only 1.54% of flights are cancelled, meaning 98.46% of flights are successfully completed. This still translates to nearly 90,000 cancelled flights annually, impacting thousands of passengers.</a:t>
            </a:r>
          </a:p>
        </p:txBody>
      </p:sp>
      <p:sp>
        <p:nvSpPr>
          <p:cNvPr id="9" name="TextBox 9"/>
          <p:cNvSpPr txBox="1"/>
          <p:nvPr/>
        </p:nvSpPr>
        <p:spPr>
          <a:xfrm>
            <a:off x="656983" y="4142640"/>
            <a:ext cx="8251774" cy="923330"/>
          </a:xfrm>
          <a:prstGeom prst="rect">
            <a:avLst/>
          </a:prstGeom>
        </p:spPr>
        <p:txBody>
          <a:bodyPr lIns="0" tIns="0" rIns="0" bIns="0" rtlCol="0" anchor="t">
            <a:spAutoFit/>
          </a:bodyPr>
          <a:lstStyle/>
          <a:p>
            <a:pPr marL="197941" lvl="1" indent="-98971" algn="l">
              <a:buFont typeface="Arial"/>
              <a:buChar char="•"/>
            </a:pPr>
            <a:r>
              <a:rPr lang="en-US" sz="2000" b="1" dirty="0">
                <a:solidFill>
                  <a:srgbClr val="DAD1E6"/>
                </a:solidFill>
                <a:latin typeface="Fira Sans Bold"/>
                <a:ea typeface="Fira Sans Bold"/>
                <a:cs typeface="Fira Sans Bold"/>
                <a:sym typeface="Fira Sans Bold"/>
              </a:rPr>
              <a:t>Primary Causes:</a:t>
            </a:r>
            <a:r>
              <a:rPr lang="en-US" sz="2000" dirty="0">
                <a:solidFill>
                  <a:srgbClr val="DAD1E6"/>
                </a:solidFill>
                <a:latin typeface="Fira Sans"/>
                <a:ea typeface="Fira Sans"/>
                <a:cs typeface="Fira Sans"/>
                <a:sym typeface="Fira Sans"/>
              </a:rPr>
              <a:t> Airline-related operational issues (e.g., mechanical problems, crew availability) and adverse weather conditions are the dominant factors. Security-related cancellations are exceedingly rare.</a:t>
            </a:r>
          </a:p>
        </p:txBody>
      </p:sp>
      <p:sp>
        <p:nvSpPr>
          <p:cNvPr id="10" name="TextBox 10"/>
          <p:cNvSpPr txBox="1"/>
          <p:nvPr/>
        </p:nvSpPr>
        <p:spPr>
          <a:xfrm>
            <a:off x="652067" y="5362140"/>
            <a:ext cx="8251774" cy="615553"/>
          </a:xfrm>
          <a:prstGeom prst="rect">
            <a:avLst/>
          </a:prstGeom>
        </p:spPr>
        <p:txBody>
          <a:bodyPr lIns="0" tIns="0" rIns="0" bIns="0" rtlCol="0" anchor="t">
            <a:spAutoFit/>
          </a:bodyPr>
          <a:lstStyle/>
          <a:p>
            <a:pPr marL="197941" lvl="1" indent="-98971" algn="l">
              <a:buFont typeface="Arial"/>
              <a:buChar char="•"/>
            </a:pPr>
            <a:r>
              <a:rPr lang="en-US" sz="2000" b="1" dirty="0">
                <a:solidFill>
                  <a:srgbClr val="DAD1E6"/>
                </a:solidFill>
                <a:latin typeface="Fira Sans Bold"/>
                <a:ea typeface="Fira Sans Bold"/>
                <a:cs typeface="Fira Sans Bold"/>
                <a:sym typeface="Fira Sans Bold"/>
              </a:rPr>
              <a:t>Economic Toll:</a:t>
            </a:r>
            <a:r>
              <a:rPr lang="en-US" sz="2000" dirty="0">
                <a:solidFill>
                  <a:srgbClr val="DAD1E6"/>
                </a:solidFill>
                <a:latin typeface="Fira Sans"/>
                <a:ea typeface="Fira Sans"/>
                <a:cs typeface="Fira Sans"/>
                <a:sym typeface="Fira Sans"/>
              </a:rPr>
              <a:t> Cumulatively, delays account for over 25 million delay minutes across the U.S. air travel system.</a:t>
            </a:r>
          </a:p>
        </p:txBody>
      </p:sp>
      <p:sp>
        <p:nvSpPr>
          <p:cNvPr id="11" name="TextBox 11"/>
          <p:cNvSpPr txBox="1"/>
          <p:nvPr/>
        </p:nvSpPr>
        <p:spPr>
          <a:xfrm>
            <a:off x="644693" y="6230738"/>
            <a:ext cx="8251774" cy="1231106"/>
          </a:xfrm>
          <a:prstGeom prst="rect">
            <a:avLst/>
          </a:prstGeom>
        </p:spPr>
        <p:txBody>
          <a:bodyPr lIns="0" tIns="0" rIns="0" bIns="0" rtlCol="0" anchor="t">
            <a:spAutoFit/>
          </a:bodyPr>
          <a:lstStyle/>
          <a:p>
            <a:pPr marL="197941" lvl="1" indent="-98971" algn="l">
              <a:buFont typeface="Arial"/>
              <a:buChar char="•"/>
            </a:pPr>
            <a:r>
              <a:rPr lang="en-US" sz="2000" b="1" dirty="0">
                <a:solidFill>
                  <a:srgbClr val="DAD1E6"/>
                </a:solidFill>
                <a:latin typeface="Fira Sans Bold"/>
                <a:ea typeface="Fira Sans Bold"/>
                <a:cs typeface="Fira Sans Bold"/>
                <a:sym typeface="Fira Sans Bold"/>
              </a:rPr>
              <a:t>Financial Loss:</a:t>
            </a:r>
            <a:r>
              <a:rPr lang="en-US" sz="2000" dirty="0">
                <a:solidFill>
                  <a:srgbClr val="DAD1E6"/>
                </a:solidFill>
                <a:latin typeface="Fira Sans"/>
                <a:ea typeface="Fira Sans"/>
                <a:cs typeface="Fira Sans"/>
                <a:sym typeface="Fira Sans"/>
              </a:rPr>
              <a:t> This translates to an estimated economic loss of $1.88 billion annually, equating to approximately $324 per delayed flight when considering factors like lost productivity, missed connections, and operational costs.</a:t>
            </a:r>
          </a:p>
        </p:txBody>
      </p:sp>
      <p:sp>
        <p:nvSpPr>
          <p:cNvPr id="12" name="Freeform 12" descr="preencoded.png"/>
          <p:cNvSpPr/>
          <p:nvPr/>
        </p:nvSpPr>
        <p:spPr>
          <a:xfrm>
            <a:off x="9362037" y="2003974"/>
            <a:ext cx="8251774" cy="8092526"/>
          </a:xfrm>
          <a:custGeom>
            <a:avLst/>
            <a:gdLst/>
            <a:ahLst/>
            <a:cxnLst/>
            <a:rect l="l" t="t" r="r" b="b"/>
            <a:pathLst>
              <a:path w="8251774" h="8251774">
                <a:moveTo>
                  <a:pt x="0" y="0"/>
                </a:moveTo>
                <a:lnTo>
                  <a:pt x="8251774" y="0"/>
                </a:lnTo>
                <a:lnTo>
                  <a:pt x="8251774" y="8251774"/>
                </a:lnTo>
                <a:lnTo>
                  <a:pt x="0" y="8251774"/>
                </a:lnTo>
                <a:lnTo>
                  <a:pt x="0" y="0"/>
                </a:lnTo>
                <a:close/>
              </a:path>
            </a:pathLst>
          </a:custGeom>
          <a:blipFill>
            <a:blip r:embed="rId2"/>
            <a:stretch>
              <a:fillRect/>
            </a:stretch>
          </a:blipFill>
        </p:spPr>
        <p:txBody>
          <a:bodyPr/>
          <a:lstStyle/>
          <a:p>
            <a:endParaRPr lang="en-IN"/>
          </a:p>
        </p:txBody>
      </p:sp>
      <p:sp>
        <p:nvSpPr>
          <p:cNvPr id="13" name="TextBox 13"/>
          <p:cNvSpPr txBox="1"/>
          <p:nvPr/>
        </p:nvSpPr>
        <p:spPr>
          <a:xfrm>
            <a:off x="683714" y="10583170"/>
            <a:ext cx="16920572" cy="330698"/>
          </a:xfrm>
          <a:prstGeom prst="rect">
            <a:avLst/>
          </a:prstGeom>
        </p:spPr>
        <p:txBody>
          <a:bodyPr lIns="0" tIns="0" rIns="0" bIns="0" rtlCol="0" anchor="t">
            <a:spAutoFit/>
          </a:bodyPr>
          <a:lstStyle/>
          <a:p>
            <a:pPr algn="l">
              <a:lnSpc>
                <a:spcPts val="2125"/>
              </a:lnSpc>
            </a:pPr>
            <a:r>
              <a:rPr lang="en-US" sz="1312">
                <a:solidFill>
                  <a:srgbClr val="DAD1E6"/>
                </a:solidFill>
                <a:latin typeface="Fira Sans"/>
                <a:ea typeface="Fira Sans"/>
                <a:cs typeface="Fira Sans"/>
                <a:sym typeface="Fira Sans"/>
              </a:rPr>
              <a:t>These figures underscore the critical need for robust operational strategies to minimize disruptions and their financial repercussions.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0C17"/>
            </a:solidFill>
            <a:ln w="12700">
              <a:solidFill>
                <a:srgbClr val="000000"/>
              </a:solidFill>
            </a:ln>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41631"/>
            </a:solidFill>
            <a:ln w="12700">
              <a:solidFill>
                <a:srgbClr val="000000"/>
              </a:solidFill>
            </a:ln>
          </p:spPr>
          <p:txBody>
            <a:bodyPr/>
            <a:lstStyle/>
            <a:p>
              <a:endParaRPr lang="en-IN"/>
            </a:p>
          </p:txBody>
        </p:sp>
      </p:grpSp>
      <p:sp>
        <p:nvSpPr>
          <p:cNvPr id="6" name="TextBox 6"/>
          <p:cNvSpPr txBox="1"/>
          <p:nvPr/>
        </p:nvSpPr>
        <p:spPr>
          <a:xfrm>
            <a:off x="853678" y="541734"/>
            <a:ext cx="15735300" cy="626518"/>
          </a:xfrm>
          <a:prstGeom prst="rect">
            <a:avLst/>
          </a:prstGeom>
        </p:spPr>
        <p:txBody>
          <a:bodyPr lIns="0" tIns="0" rIns="0" bIns="0" rtlCol="0" anchor="t">
            <a:spAutoFit/>
          </a:bodyPr>
          <a:lstStyle/>
          <a:p>
            <a:pPr algn="l">
              <a:lnSpc>
                <a:spcPts val="5250"/>
              </a:lnSpc>
            </a:pPr>
            <a:r>
              <a:rPr lang="en-US" sz="4000" b="1" dirty="0">
                <a:solidFill>
                  <a:srgbClr val="F94CAF"/>
                </a:solidFill>
                <a:latin typeface="Arimo Bold"/>
                <a:ea typeface="Arimo Bold"/>
                <a:cs typeface="Arimo Bold"/>
                <a:sym typeface="Arimo Bold"/>
              </a:rPr>
              <a:t>Strategic Recommendations: Enhancing Operational Resilience</a:t>
            </a:r>
          </a:p>
        </p:txBody>
      </p:sp>
      <p:sp>
        <p:nvSpPr>
          <p:cNvPr id="7" name="TextBox 7"/>
          <p:cNvSpPr txBox="1"/>
          <p:nvPr/>
        </p:nvSpPr>
        <p:spPr>
          <a:xfrm>
            <a:off x="853678" y="1616421"/>
            <a:ext cx="16580644" cy="327654"/>
          </a:xfrm>
          <a:prstGeom prst="rect">
            <a:avLst/>
          </a:prstGeom>
        </p:spPr>
        <p:txBody>
          <a:bodyPr lIns="0" tIns="0" rIns="0" bIns="0" rtlCol="0" anchor="t">
            <a:spAutoFit/>
          </a:bodyPr>
          <a:lstStyle/>
          <a:p>
            <a:pPr algn="l">
              <a:lnSpc>
                <a:spcPts val="2687"/>
              </a:lnSpc>
            </a:pPr>
            <a:r>
              <a:rPr lang="en-US" sz="2000" dirty="0">
                <a:solidFill>
                  <a:srgbClr val="DAD1E6"/>
                </a:solidFill>
                <a:latin typeface="Fira Sans"/>
                <a:ea typeface="Fira Sans"/>
                <a:cs typeface="Fira Sans"/>
                <a:sym typeface="Fira Sans"/>
              </a:rPr>
              <a:t>To mitigate delays and improve overall performance, a multi-faceted approach involving airlines, airports, and passengers is essential.</a:t>
            </a:r>
          </a:p>
        </p:txBody>
      </p:sp>
      <p:sp>
        <p:nvSpPr>
          <p:cNvPr id="8" name="Freeform 8" descr="preencoded.png"/>
          <p:cNvSpPr/>
          <p:nvPr/>
        </p:nvSpPr>
        <p:spPr>
          <a:xfrm>
            <a:off x="853678" y="2264569"/>
            <a:ext cx="1067095" cy="2477691"/>
          </a:xfrm>
          <a:custGeom>
            <a:avLst/>
            <a:gdLst/>
            <a:ahLst/>
            <a:cxnLst/>
            <a:rect l="l" t="t" r="r" b="b"/>
            <a:pathLst>
              <a:path w="1067095" h="2477691">
                <a:moveTo>
                  <a:pt x="0" y="0"/>
                </a:moveTo>
                <a:lnTo>
                  <a:pt x="1067095" y="0"/>
                </a:lnTo>
                <a:lnTo>
                  <a:pt x="1067095" y="2477690"/>
                </a:lnTo>
                <a:lnTo>
                  <a:pt x="0" y="2477690"/>
                </a:lnTo>
                <a:lnTo>
                  <a:pt x="0" y="0"/>
                </a:lnTo>
                <a:close/>
              </a:path>
            </a:pathLst>
          </a:custGeom>
          <a:blipFill>
            <a:blip r:embed="rId2"/>
            <a:stretch>
              <a:fillRect l="-9" r="-10"/>
            </a:stretch>
          </a:blipFill>
        </p:spPr>
        <p:txBody>
          <a:bodyPr/>
          <a:lstStyle/>
          <a:p>
            <a:endParaRPr lang="en-IN"/>
          </a:p>
        </p:txBody>
      </p:sp>
      <p:sp>
        <p:nvSpPr>
          <p:cNvPr id="9" name="TextBox 9"/>
          <p:cNvSpPr txBox="1"/>
          <p:nvPr/>
        </p:nvSpPr>
        <p:spPr>
          <a:xfrm>
            <a:off x="2134191" y="2449411"/>
            <a:ext cx="2667895" cy="333425"/>
          </a:xfrm>
          <a:prstGeom prst="rect">
            <a:avLst/>
          </a:prstGeom>
        </p:spPr>
        <p:txBody>
          <a:bodyPr lIns="0" tIns="0" rIns="0" bIns="0" rtlCol="0" anchor="t">
            <a:spAutoFit/>
          </a:bodyPr>
          <a:lstStyle/>
          <a:p>
            <a:pPr algn="l">
              <a:lnSpc>
                <a:spcPts val="2625"/>
              </a:lnSpc>
            </a:pPr>
            <a:r>
              <a:rPr lang="en-US" sz="2400" b="1" dirty="0">
                <a:solidFill>
                  <a:srgbClr val="DAD1E6"/>
                </a:solidFill>
                <a:latin typeface="Arimo Bold"/>
                <a:ea typeface="Arimo Bold"/>
                <a:cs typeface="Arimo Bold"/>
                <a:sym typeface="Arimo Bold"/>
              </a:rPr>
              <a:t>For Airlines</a:t>
            </a:r>
          </a:p>
        </p:txBody>
      </p:sp>
      <p:sp>
        <p:nvSpPr>
          <p:cNvPr id="10" name="TextBox 10"/>
          <p:cNvSpPr txBox="1"/>
          <p:nvPr/>
        </p:nvSpPr>
        <p:spPr>
          <a:xfrm>
            <a:off x="2134191" y="2872826"/>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Prioritize early morning departures for higher punctuality.</a:t>
            </a:r>
          </a:p>
        </p:txBody>
      </p:sp>
      <p:sp>
        <p:nvSpPr>
          <p:cNvPr id="11" name="TextBox 11"/>
          <p:cNvSpPr txBox="1"/>
          <p:nvPr/>
        </p:nvSpPr>
        <p:spPr>
          <a:xfrm>
            <a:off x="2134191" y="3288802"/>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Improve aircraft turnaround efficiency and maintenance schedules.</a:t>
            </a:r>
          </a:p>
        </p:txBody>
      </p:sp>
      <p:sp>
        <p:nvSpPr>
          <p:cNvPr id="12" name="TextBox 12"/>
          <p:cNvSpPr txBox="1"/>
          <p:nvPr/>
        </p:nvSpPr>
        <p:spPr>
          <a:xfrm>
            <a:off x="2134191" y="3704777"/>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Optimize crew scheduling to prevent availability issues.</a:t>
            </a:r>
          </a:p>
        </p:txBody>
      </p:sp>
      <p:sp>
        <p:nvSpPr>
          <p:cNvPr id="13" name="TextBox 13"/>
          <p:cNvSpPr txBox="1"/>
          <p:nvPr/>
        </p:nvSpPr>
        <p:spPr>
          <a:xfrm>
            <a:off x="2134191" y="4120753"/>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Strategically avoid high-delay routes during peak seasons.</a:t>
            </a:r>
          </a:p>
        </p:txBody>
      </p:sp>
      <p:sp>
        <p:nvSpPr>
          <p:cNvPr id="14" name="Freeform 14" descr="preencoded.png"/>
          <p:cNvSpPr/>
          <p:nvPr/>
        </p:nvSpPr>
        <p:spPr>
          <a:xfrm>
            <a:off x="853678" y="4742259"/>
            <a:ext cx="1067095" cy="2477691"/>
          </a:xfrm>
          <a:custGeom>
            <a:avLst/>
            <a:gdLst/>
            <a:ahLst/>
            <a:cxnLst/>
            <a:rect l="l" t="t" r="r" b="b"/>
            <a:pathLst>
              <a:path w="1067095" h="2477691">
                <a:moveTo>
                  <a:pt x="0" y="0"/>
                </a:moveTo>
                <a:lnTo>
                  <a:pt x="1067095" y="0"/>
                </a:lnTo>
                <a:lnTo>
                  <a:pt x="1067095" y="2477691"/>
                </a:lnTo>
                <a:lnTo>
                  <a:pt x="0" y="2477691"/>
                </a:lnTo>
                <a:lnTo>
                  <a:pt x="0" y="0"/>
                </a:lnTo>
                <a:close/>
              </a:path>
            </a:pathLst>
          </a:custGeom>
          <a:blipFill>
            <a:blip r:embed="rId3"/>
            <a:stretch>
              <a:fillRect l="-9" r="-10"/>
            </a:stretch>
          </a:blipFill>
        </p:spPr>
        <p:txBody>
          <a:bodyPr/>
          <a:lstStyle/>
          <a:p>
            <a:endParaRPr lang="en-IN"/>
          </a:p>
        </p:txBody>
      </p:sp>
      <p:sp>
        <p:nvSpPr>
          <p:cNvPr id="15" name="TextBox 15"/>
          <p:cNvSpPr txBox="1"/>
          <p:nvPr/>
        </p:nvSpPr>
        <p:spPr>
          <a:xfrm>
            <a:off x="2134191" y="4927102"/>
            <a:ext cx="2667895" cy="333425"/>
          </a:xfrm>
          <a:prstGeom prst="rect">
            <a:avLst/>
          </a:prstGeom>
        </p:spPr>
        <p:txBody>
          <a:bodyPr lIns="0" tIns="0" rIns="0" bIns="0" rtlCol="0" anchor="t">
            <a:spAutoFit/>
          </a:bodyPr>
          <a:lstStyle/>
          <a:p>
            <a:pPr algn="l">
              <a:lnSpc>
                <a:spcPts val="2625"/>
              </a:lnSpc>
            </a:pPr>
            <a:r>
              <a:rPr lang="en-US" sz="2400" b="1" dirty="0">
                <a:solidFill>
                  <a:srgbClr val="DAD1E6"/>
                </a:solidFill>
                <a:latin typeface="Arimo Bold"/>
                <a:ea typeface="Arimo Bold"/>
                <a:cs typeface="Arimo Bold"/>
                <a:sym typeface="Arimo Bold"/>
              </a:rPr>
              <a:t>For Airports</a:t>
            </a:r>
          </a:p>
        </p:txBody>
      </p:sp>
      <p:sp>
        <p:nvSpPr>
          <p:cNvPr id="16" name="TextBox 16"/>
          <p:cNvSpPr txBox="1"/>
          <p:nvPr/>
        </p:nvSpPr>
        <p:spPr>
          <a:xfrm>
            <a:off x="2134191" y="5350516"/>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Manage congestion through better slot control and gate management.</a:t>
            </a:r>
          </a:p>
        </p:txBody>
      </p:sp>
      <p:sp>
        <p:nvSpPr>
          <p:cNvPr id="17" name="TextBox 17"/>
          <p:cNvSpPr txBox="1"/>
          <p:nvPr/>
        </p:nvSpPr>
        <p:spPr>
          <a:xfrm>
            <a:off x="2134191" y="5766492"/>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Upgrade ground-handling infrastructure and technology.</a:t>
            </a:r>
          </a:p>
        </p:txBody>
      </p:sp>
      <p:sp>
        <p:nvSpPr>
          <p:cNvPr id="18" name="TextBox 18"/>
          <p:cNvSpPr txBox="1"/>
          <p:nvPr/>
        </p:nvSpPr>
        <p:spPr>
          <a:xfrm>
            <a:off x="2134191" y="6182468"/>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Enhance air traffic coordination and communication.</a:t>
            </a:r>
          </a:p>
        </p:txBody>
      </p:sp>
      <p:sp>
        <p:nvSpPr>
          <p:cNvPr id="19" name="TextBox 19"/>
          <p:cNvSpPr txBox="1"/>
          <p:nvPr/>
        </p:nvSpPr>
        <p:spPr>
          <a:xfrm>
            <a:off x="2134191" y="6598444"/>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Implement proactive weather planning and mitigation protocols.</a:t>
            </a:r>
          </a:p>
        </p:txBody>
      </p:sp>
      <p:sp>
        <p:nvSpPr>
          <p:cNvPr id="20" name="Freeform 20" descr="preencoded.png"/>
          <p:cNvSpPr/>
          <p:nvPr/>
        </p:nvSpPr>
        <p:spPr>
          <a:xfrm>
            <a:off x="853678" y="7219950"/>
            <a:ext cx="1067095" cy="2477691"/>
          </a:xfrm>
          <a:custGeom>
            <a:avLst/>
            <a:gdLst/>
            <a:ahLst/>
            <a:cxnLst/>
            <a:rect l="l" t="t" r="r" b="b"/>
            <a:pathLst>
              <a:path w="1067095" h="2477691">
                <a:moveTo>
                  <a:pt x="0" y="0"/>
                </a:moveTo>
                <a:lnTo>
                  <a:pt x="1067095" y="0"/>
                </a:lnTo>
                <a:lnTo>
                  <a:pt x="1067095" y="2477691"/>
                </a:lnTo>
                <a:lnTo>
                  <a:pt x="0" y="2477691"/>
                </a:lnTo>
                <a:lnTo>
                  <a:pt x="0" y="0"/>
                </a:lnTo>
                <a:close/>
              </a:path>
            </a:pathLst>
          </a:custGeom>
          <a:blipFill>
            <a:blip r:embed="rId4"/>
            <a:stretch>
              <a:fillRect l="-9" r="-10"/>
            </a:stretch>
          </a:blipFill>
        </p:spPr>
        <p:txBody>
          <a:bodyPr/>
          <a:lstStyle/>
          <a:p>
            <a:endParaRPr lang="en-IN"/>
          </a:p>
        </p:txBody>
      </p:sp>
      <p:sp>
        <p:nvSpPr>
          <p:cNvPr id="21" name="TextBox 21"/>
          <p:cNvSpPr txBox="1"/>
          <p:nvPr/>
        </p:nvSpPr>
        <p:spPr>
          <a:xfrm>
            <a:off x="2134191" y="7404792"/>
            <a:ext cx="2667895" cy="333425"/>
          </a:xfrm>
          <a:prstGeom prst="rect">
            <a:avLst/>
          </a:prstGeom>
        </p:spPr>
        <p:txBody>
          <a:bodyPr lIns="0" tIns="0" rIns="0" bIns="0" rtlCol="0" anchor="t">
            <a:spAutoFit/>
          </a:bodyPr>
          <a:lstStyle/>
          <a:p>
            <a:pPr algn="l">
              <a:lnSpc>
                <a:spcPts val="2625"/>
              </a:lnSpc>
            </a:pPr>
            <a:r>
              <a:rPr lang="en-US" sz="2400" b="1" dirty="0">
                <a:solidFill>
                  <a:srgbClr val="DAD1E6"/>
                </a:solidFill>
                <a:latin typeface="Arimo Bold"/>
                <a:ea typeface="Arimo Bold"/>
                <a:cs typeface="Arimo Bold"/>
                <a:sym typeface="Arimo Bold"/>
              </a:rPr>
              <a:t>For Passengers</a:t>
            </a:r>
          </a:p>
        </p:txBody>
      </p:sp>
      <p:sp>
        <p:nvSpPr>
          <p:cNvPr id="22" name="TextBox 22"/>
          <p:cNvSpPr txBox="1"/>
          <p:nvPr/>
        </p:nvSpPr>
        <p:spPr>
          <a:xfrm>
            <a:off x="2134191" y="7828207"/>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Choose early morning flights for better reliability.</a:t>
            </a:r>
          </a:p>
        </p:txBody>
      </p:sp>
      <p:sp>
        <p:nvSpPr>
          <p:cNvPr id="23" name="TextBox 23"/>
          <p:cNvSpPr txBox="1"/>
          <p:nvPr/>
        </p:nvSpPr>
        <p:spPr>
          <a:xfrm>
            <a:off x="2134191" y="8244183"/>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Consider traveling during the fall season for fewer disruptions.</a:t>
            </a:r>
          </a:p>
        </p:txBody>
      </p:sp>
      <p:sp>
        <p:nvSpPr>
          <p:cNvPr id="24" name="TextBox 24"/>
          <p:cNvSpPr txBox="1"/>
          <p:nvPr/>
        </p:nvSpPr>
        <p:spPr>
          <a:xfrm>
            <a:off x="2134191" y="8660159"/>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Select airlines with historically strong on-time performance.</a:t>
            </a:r>
          </a:p>
        </p:txBody>
      </p:sp>
      <p:sp>
        <p:nvSpPr>
          <p:cNvPr id="25" name="TextBox 25"/>
          <p:cNvSpPr txBox="1"/>
          <p:nvPr/>
        </p:nvSpPr>
        <p:spPr>
          <a:xfrm>
            <a:off x="2134191" y="9076134"/>
            <a:ext cx="15300122" cy="327654"/>
          </a:xfrm>
          <a:prstGeom prst="rect">
            <a:avLst/>
          </a:prstGeom>
        </p:spPr>
        <p:txBody>
          <a:bodyPr lIns="0" tIns="0" rIns="0" bIns="0" rtlCol="0" anchor="t">
            <a:spAutoFit/>
          </a:bodyPr>
          <a:lstStyle/>
          <a:p>
            <a:pPr marL="245070" lvl="1" indent="-122535" algn="l">
              <a:lnSpc>
                <a:spcPts val="2687"/>
              </a:lnSpc>
              <a:buFont typeface="Arial"/>
              <a:buChar char="•"/>
            </a:pPr>
            <a:r>
              <a:rPr lang="en-US" sz="2000" dirty="0">
                <a:solidFill>
                  <a:srgbClr val="DAD1E6"/>
                </a:solidFill>
                <a:latin typeface="Fira Sans"/>
                <a:ea typeface="Fira Sans"/>
                <a:cs typeface="Fira Sans"/>
                <a:sym typeface="Fira Sans"/>
              </a:rPr>
              <a:t>Allow buffer time, especially during summer travel or connecting flights.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1443</Words>
  <Application>Microsoft Office PowerPoint</Application>
  <PresentationFormat>Custom</PresentationFormat>
  <Paragraphs>117</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Fira Sans Bold</vt:lpstr>
      <vt:lpstr>Arimo Bold</vt:lpstr>
      <vt:lpstr>Calibri</vt:lpstr>
      <vt:lpstr>Fira Sans</vt:lpstr>
      <vt:lpstr>Arial</vt:lpstr>
      <vt:lpstr>Inconsolata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Kaustab das</dc:creator>
  <cp:lastModifiedBy>kaustab das</cp:lastModifiedBy>
  <cp:revision>2</cp:revision>
  <dcterms:created xsi:type="dcterms:W3CDTF">2006-08-16T00:00:00Z</dcterms:created>
  <dcterms:modified xsi:type="dcterms:W3CDTF">2025-12-30T19:31:41Z</dcterms:modified>
  <dc:identifier>DAG9Aqht908</dc:identifier>
</cp:coreProperties>
</file>